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bookmarkIdSeed="3">
  <p:sldMasterIdLst>
    <p:sldMasterId id="2147483882" r:id="rId1"/>
  </p:sldMasterIdLst>
  <p:notesMasterIdLst>
    <p:notesMasterId r:id="rId9"/>
  </p:notesMasterIdLst>
  <p:handoutMasterIdLst>
    <p:handoutMasterId r:id="rId10"/>
  </p:handoutMasterIdLst>
  <p:sldIdLst>
    <p:sldId id="319" r:id="rId2"/>
    <p:sldId id="327" r:id="rId3"/>
    <p:sldId id="328" r:id="rId4"/>
    <p:sldId id="329" r:id="rId5"/>
    <p:sldId id="331" r:id="rId6"/>
    <p:sldId id="332" r:id="rId7"/>
    <p:sldId id="330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P Chevin Pro Light" panose="020F0303030000060003" charset="0"/>
      <p:regular r:id="rId15"/>
      <p: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6E6E"/>
    <a:srgbClr val="969696"/>
    <a:srgbClr val="DCDCDC"/>
    <a:srgbClr val="D1D2D3"/>
    <a:srgbClr val="D5D6D7"/>
    <a:srgbClr val="CBCCCE"/>
    <a:srgbClr val="D5D6D8"/>
    <a:srgbClr val="6F6F6F"/>
    <a:srgbClr val="464646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Normaali tyyli 2 - Korostu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Normaali tyyl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Vaalea tyyli 1 - Korostus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Vaalea tyyli 2 - Korostus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7292A2E-F333-43FB-9621-5CBBE7FDCDCB}" styleName="Vaalea tyyli 2 - Korostus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C2FFA5D-87B4-456A-9821-1D502468CF0F}" styleName="Teematyyli 1 - Korostu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083E6E3-FA7D-4D7B-A595-EF9225AFEA82}" styleName="Vaalea tyyli 1 - Korostus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Vaalea tyyli 1 - Korostus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Vaalea tyyli 1 - Korostus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Vaalea tyyli 3 - Korostus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5758FB7-9AC5-4552-8A53-C91805E547FA}" styleName="Teematyyli 1 - Korostu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804" autoAdjust="0"/>
  </p:normalViewPr>
  <p:slideViewPr>
    <p:cSldViewPr snapToGrid="0">
      <p:cViewPr varScale="1">
        <p:scale>
          <a:sx n="97" d="100"/>
          <a:sy n="97" d="100"/>
        </p:scale>
        <p:origin x="1070" y="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8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7CB9B-8374-427B-A939-9E74DD571610}" type="datetimeFigureOut">
              <a:rPr lang="fi-FI" smtClean="0"/>
              <a:t>30.10.2018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426F6-20E1-4780-A1AC-48B0C754375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483577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907CA5-1248-436F-AC7A-F637F5B98B49}" type="datetimeFigureOut">
              <a:rPr lang="fi-FI" smtClean="0"/>
              <a:t>30.10.2018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D9F4BF-481A-430C-A95F-F586E7F35AA2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58191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7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49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24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498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373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Jule</a:t>
            </a:r>
            <a:r>
              <a:rPr lang="fi-FI" dirty="0"/>
              <a:t> 1994 </a:t>
            </a:r>
            <a:r>
              <a:rPr lang="fi-FI" dirty="0" err="1"/>
              <a:t>one</a:t>
            </a:r>
            <a:r>
              <a:rPr lang="fi-FI" dirty="0"/>
              <a:t> </a:t>
            </a:r>
            <a:r>
              <a:rPr lang="fi-FI" dirty="0" err="1"/>
              <a:t>stock</a:t>
            </a:r>
            <a:r>
              <a:rPr lang="fi-FI" dirty="0"/>
              <a:t> 0.78€ -&gt; 10 000 </a:t>
            </a:r>
            <a:r>
              <a:rPr lang="fi-FI" dirty="0" err="1"/>
              <a:t>stocks</a:t>
            </a:r>
            <a:r>
              <a:rPr lang="fi-FI" dirty="0"/>
              <a:t> </a:t>
            </a:r>
            <a:r>
              <a:rPr lang="fi-FI" dirty="0" err="1"/>
              <a:t>total</a:t>
            </a:r>
            <a:r>
              <a:rPr lang="fi-FI" dirty="0"/>
              <a:t> 7800€</a:t>
            </a:r>
          </a:p>
          <a:p>
            <a:r>
              <a:rPr lang="fi-FI" dirty="0" err="1"/>
              <a:t>Tecno</a:t>
            </a:r>
            <a:r>
              <a:rPr lang="fi-FI" dirty="0"/>
              <a:t> </a:t>
            </a:r>
            <a:r>
              <a:rPr lang="fi-FI" dirty="0" err="1"/>
              <a:t>bubble</a:t>
            </a:r>
            <a:r>
              <a:rPr lang="fi-FI" dirty="0"/>
              <a:t> </a:t>
            </a:r>
            <a:r>
              <a:rPr lang="fi-FI" dirty="0" err="1"/>
              <a:t>Apr</a:t>
            </a:r>
            <a:r>
              <a:rPr lang="fi-FI" dirty="0"/>
              <a:t> 2000 </a:t>
            </a:r>
            <a:r>
              <a:rPr lang="fi-FI" dirty="0" err="1"/>
              <a:t>one</a:t>
            </a:r>
            <a:r>
              <a:rPr lang="fi-FI" dirty="0"/>
              <a:t> </a:t>
            </a:r>
            <a:r>
              <a:rPr lang="fi-FI" dirty="0" err="1"/>
              <a:t>stock</a:t>
            </a:r>
            <a:r>
              <a:rPr lang="fi-FI" dirty="0"/>
              <a:t> 30.87€ -&gt; 308 700€ / 3957%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D9F4BF-481A-430C-A95F-F586E7F35AA2}" type="slidenum">
              <a:rPr lang="fi-FI" smtClean="0"/>
              <a:t>6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64810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tsikkodi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43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aseline="0">
                <a:solidFill>
                  <a:srgbClr val="D1D2D3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Kuvan paikkamerkki 4"/>
          <p:cNvSpPr>
            <a:spLocks noGrp="1"/>
          </p:cNvSpPr>
          <p:nvPr>
            <p:ph type="pic" sz="quarter" idx="13" hasCustomPrompt="1"/>
          </p:nvPr>
        </p:nvSpPr>
        <p:spPr>
          <a:xfrm>
            <a:off x="1528762" y="1117674"/>
            <a:ext cx="6086475" cy="1412875"/>
          </a:xfrm>
          <a:blipFill>
            <a:blip r:embed="rId3"/>
            <a:stretch>
              <a:fillRect l="42" t="9653" r="258" b="9079"/>
            </a:stretch>
          </a:blip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fi-FI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3000" y="2725750"/>
            <a:ext cx="6858000" cy="748145"/>
          </a:xfrm>
          <a:effectLst>
            <a:outerShdw blurRad="88900" dist="50800" dir="2700000" algn="tl" rotWithShape="0">
              <a:srgbClr val="000000">
                <a:alpha val="20000"/>
              </a:srgbClr>
            </a:outerShdw>
          </a:effectLst>
        </p:spPr>
        <p:txBody>
          <a:bodyPr anchor="ctr">
            <a:noAutofit/>
          </a:bodyPr>
          <a:lstStyle>
            <a:lvl1pPr algn="ctr">
              <a:defRPr sz="4000" spc="-100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fi-FI" dirty="0"/>
              <a:t>Kirjoita esityksen otsikko tähän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962089"/>
            <a:ext cx="6858000" cy="448856"/>
          </a:xfrm>
          <a:effectLst>
            <a:outerShdw blurRad="50800" dist="38100" dir="2700000" algn="tl" rotWithShape="0">
              <a:srgbClr val="000000">
                <a:alpha val="20000"/>
              </a:srgb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chemeClr val="bg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i-FI" dirty="0"/>
              <a:t>Lisätiedot</a:t>
            </a:r>
            <a:endParaRPr lang="en-US" dirty="0"/>
          </a:p>
        </p:txBody>
      </p:sp>
      <p:sp>
        <p:nvSpPr>
          <p:cNvPr id="6" name="Kuvan paikkamerkki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527151" y="4741069"/>
            <a:ext cx="499997" cy="271143"/>
          </a:xfrm>
          <a:blipFill>
            <a:blip r:embed="rId4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500"/>
            </a:lvl1pPr>
          </a:lstStyle>
          <a:p>
            <a:r>
              <a:rPr lang="fi-FI" dirty="0"/>
              <a:t> </a:t>
            </a:r>
          </a:p>
        </p:txBody>
      </p:sp>
      <p:sp>
        <p:nvSpPr>
          <p:cNvPr id="7" name="Confidentiality">
            <a:extLst>
              <a:ext uri="{FF2B5EF4-FFF2-40B4-BE49-F238E27FC236}">
                <a16:creationId xmlns:a16="http://schemas.microsoft.com/office/drawing/2014/main" id="{3F1FF3F2-70F4-4CEE-8589-BD03116F529C}"/>
              </a:ext>
            </a:extLst>
          </p:cNvPr>
          <p:cNvSpPr/>
          <p:nvPr userDrawn="1"/>
        </p:nvSpPr>
        <p:spPr>
          <a:xfrm>
            <a:off x="60753" y="4802987"/>
            <a:ext cx="450001" cy="1651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ctr" anchorCtr="0"/>
          <a:lstStyle/>
          <a:p>
            <a:pPr algn="ctr"/>
            <a:r>
              <a:rPr lang="fi-FI" sz="750" noProof="0" dirty="0">
                <a:solidFill>
                  <a:schemeClr val="bg1"/>
                </a:solidFill>
                <a:latin typeface="OP Chevin Pro Light" pitchFamily="34" charset="0"/>
              </a:rPr>
              <a:t>© OP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3CCEB4F-2687-4915-85AB-E57A1DB2CD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bg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0154151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ailu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DD1B-305F-4295-B468-87537FF7C33E}" type="datetime1">
              <a:rPr lang="fi-FI" smtClean="0"/>
              <a:t>30.10.2018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/  OP-Luottamuksellinen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510755" y="1245772"/>
            <a:ext cx="2556000" cy="619200"/>
          </a:xfrm>
        </p:spPr>
        <p:txBody>
          <a:bodyPr anchor="b">
            <a:noAutofit/>
          </a:bodyPr>
          <a:lstStyle>
            <a:lvl1pPr marL="0" indent="0">
              <a:buNone/>
              <a:defRPr sz="20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510755" y="1875772"/>
            <a:ext cx="2556000" cy="27720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000" y="1245772"/>
            <a:ext cx="2556000" cy="619200"/>
          </a:xfrm>
        </p:spPr>
        <p:txBody>
          <a:bodyPr anchor="b">
            <a:noAutofit/>
          </a:bodyPr>
          <a:lstStyle>
            <a:lvl1pPr marL="0" indent="0">
              <a:buNone/>
              <a:defRPr sz="20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3240000" y="1875772"/>
            <a:ext cx="2556000" cy="27720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000" y="1245772"/>
            <a:ext cx="2556000" cy="619200"/>
          </a:xfrm>
        </p:spPr>
        <p:txBody>
          <a:bodyPr anchor="b">
            <a:noAutofit/>
          </a:bodyPr>
          <a:lstStyle>
            <a:lvl1pPr marL="0" indent="0">
              <a:buNone/>
              <a:defRPr sz="20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/>
          <p:cNvSpPr>
            <a:spLocks noGrp="1"/>
          </p:cNvSpPr>
          <p:nvPr>
            <p:ph sz="quarter" idx="14"/>
          </p:nvPr>
        </p:nvSpPr>
        <p:spPr>
          <a:xfrm>
            <a:off x="5958000" y="1875772"/>
            <a:ext cx="2556000" cy="27720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510754" y="207819"/>
            <a:ext cx="8011454" cy="9696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264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me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22FFABA4-F179-4A94-B16A-05FE4B24C4E0}" type="datetime1">
              <a:rPr lang="fi-FI" smtClean="0"/>
              <a:t>30.10.2018</a:t>
            </a:fld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10754" y="207819"/>
            <a:ext cx="8011454" cy="969680"/>
          </a:xfrm>
        </p:spPr>
        <p:txBody>
          <a:bodyPr/>
          <a:lstStyle>
            <a:lvl1pPr>
              <a:defRPr spc="-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511200" y="1245772"/>
            <a:ext cx="2556000" cy="3420000"/>
          </a:xfrm>
        </p:spPr>
        <p:txBody>
          <a:bodyPr>
            <a:noAutofit/>
          </a:bodyPr>
          <a:lstStyle>
            <a:lvl1pPr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  <a:lvl4pPr>
              <a:defRPr spc="-50" baseline="0"/>
            </a:lvl4pPr>
            <a:lvl5pPr>
              <a:defRPr spc="-5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3238481" y="1245772"/>
            <a:ext cx="2556000" cy="3420000"/>
          </a:xfrm>
        </p:spPr>
        <p:txBody>
          <a:bodyPr>
            <a:noAutofit/>
          </a:bodyPr>
          <a:lstStyle>
            <a:lvl1pPr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  <a:lvl4pPr>
              <a:defRPr spc="-50" baseline="0"/>
            </a:lvl4pPr>
            <a:lvl5pPr>
              <a:defRPr spc="-5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5956262" y="1245772"/>
            <a:ext cx="2556000" cy="3420000"/>
          </a:xfrm>
        </p:spPr>
        <p:txBody>
          <a:bodyPr>
            <a:noAutofit/>
          </a:bodyPr>
          <a:lstStyle>
            <a:lvl1pPr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  <a:lvl4pPr>
              <a:defRPr spc="-50" baseline="0"/>
            </a:lvl4pPr>
            <a:lvl5pPr>
              <a:defRPr spc="-5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160D2412-9B24-4322-AD13-452EBF1699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33464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ailu 3 sisältö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9F77130B-65CF-4014-B141-247D673499C5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10754" y="208800"/>
            <a:ext cx="8011454" cy="969680"/>
          </a:xfrm>
        </p:spPr>
        <p:txBody>
          <a:bodyPr/>
          <a:lstStyle>
            <a:lvl1pPr>
              <a:defRPr spc="-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10754" y="1246591"/>
            <a:ext cx="8004596" cy="1080000"/>
          </a:xfrm>
        </p:spPr>
        <p:txBody>
          <a:bodyPr>
            <a:noAutofit/>
          </a:bodyPr>
          <a:lstStyle>
            <a:lvl1pPr>
              <a:buClrTx/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510754" y="2386611"/>
            <a:ext cx="8004596" cy="1080000"/>
          </a:xfrm>
        </p:spPr>
        <p:txBody>
          <a:bodyPr>
            <a:noAutofit/>
          </a:bodyPr>
          <a:lstStyle>
            <a:lvl1pPr>
              <a:buClrTx/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510754" y="3526631"/>
            <a:ext cx="8004596" cy="1080000"/>
          </a:xfrm>
        </p:spPr>
        <p:txBody>
          <a:bodyPr>
            <a:noAutofit/>
          </a:bodyPr>
          <a:lstStyle>
            <a:lvl1pPr>
              <a:buClrTx/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7E82D12-95D6-47D7-AEF8-9B70F93EE3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90020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ailu 3 sisältö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95C4063E-E1FD-47A8-8A24-C4F823CE8A77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510754" y="208799"/>
            <a:ext cx="8011454" cy="968400"/>
          </a:xfrm>
        </p:spPr>
        <p:txBody>
          <a:bodyPr/>
          <a:lstStyle>
            <a:lvl1pPr>
              <a:defRPr spc="-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kstin paikkamerkki 9"/>
          <p:cNvSpPr>
            <a:spLocks noGrp="1"/>
          </p:cNvSpPr>
          <p:nvPr>
            <p:ph type="body" sz="quarter" idx="13" hasCustomPrompt="1"/>
          </p:nvPr>
        </p:nvSpPr>
        <p:spPr>
          <a:xfrm>
            <a:off x="511175" y="1247322"/>
            <a:ext cx="1504950" cy="10795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pc="-5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i-FI" dirty="0"/>
              <a:t>Otsikko 1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2098964" y="1246591"/>
            <a:ext cx="6416386" cy="1080000"/>
          </a:xfrm>
        </p:spPr>
        <p:txBody>
          <a:bodyPr anchor="t" anchorCtr="0">
            <a:noAutofit/>
          </a:bodyPr>
          <a:lstStyle>
            <a:lvl1pPr>
              <a:buClrTx/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Tekstin paikkamerkki 9"/>
          <p:cNvSpPr>
            <a:spLocks noGrp="1"/>
          </p:cNvSpPr>
          <p:nvPr>
            <p:ph type="body" sz="quarter" idx="14" hasCustomPrompt="1"/>
          </p:nvPr>
        </p:nvSpPr>
        <p:spPr>
          <a:xfrm>
            <a:off x="511175" y="2387227"/>
            <a:ext cx="1504950" cy="10795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pc="-5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i-FI" dirty="0"/>
              <a:t>Otsikko 2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15"/>
          </p:nvPr>
        </p:nvSpPr>
        <p:spPr>
          <a:xfrm>
            <a:off x="2098964" y="2386496"/>
            <a:ext cx="6416386" cy="1080000"/>
          </a:xfrm>
        </p:spPr>
        <p:txBody>
          <a:bodyPr anchor="t" anchorCtr="0">
            <a:noAutofit/>
          </a:bodyPr>
          <a:lstStyle>
            <a:lvl1pPr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Tekstin paikkamerkki 9"/>
          <p:cNvSpPr>
            <a:spLocks noGrp="1"/>
          </p:cNvSpPr>
          <p:nvPr>
            <p:ph type="body" sz="quarter" idx="16" hasCustomPrompt="1"/>
          </p:nvPr>
        </p:nvSpPr>
        <p:spPr>
          <a:xfrm>
            <a:off x="511175" y="3527132"/>
            <a:ext cx="1504950" cy="10795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pc="-5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i-FI" dirty="0"/>
              <a:t>Otsikko 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7"/>
          </p:nvPr>
        </p:nvSpPr>
        <p:spPr>
          <a:xfrm>
            <a:off x="2098964" y="3526401"/>
            <a:ext cx="6416386" cy="1080000"/>
          </a:xfrm>
        </p:spPr>
        <p:txBody>
          <a:bodyPr anchor="t" anchorCtr="0">
            <a:noAutofit/>
          </a:bodyPr>
          <a:lstStyle>
            <a:lvl1pPr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32730C76-13FB-4CE6-AAAA-F0396CAF1F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733537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ko sivu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0754" y="464458"/>
            <a:ext cx="8004596" cy="4162202"/>
          </a:xfrm>
        </p:spPr>
        <p:txBody>
          <a:bodyPr/>
          <a:lstStyle>
            <a:lvl1pPr marL="0" indent="0">
              <a:buNone/>
              <a:defRPr baseline="0"/>
            </a:lvl1pPr>
            <a:lvl2pPr marL="269875" indent="0">
              <a:buNone/>
              <a:defRPr/>
            </a:lvl2pPr>
            <a:lvl3pPr marL="539750" indent="0">
              <a:buNone/>
              <a:defRPr/>
            </a:lvl3pPr>
            <a:lvl4pPr marL="806450" indent="0">
              <a:buNone/>
              <a:defRPr/>
            </a:lvl4pPr>
            <a:lvl5pPr marL="1079500" indent="0">
              <a:buNone/>
              <a:defRPr/>
            </a:lvl5pPr>
          </a:lstStyle>
          <a:p>
            <a:pPr lvl="0"/>
            <a:r>
              <a:rPr lang="en-US" dirty="0"/>
              <a:t>Koko </a:t>
            </a:r>
            <a:r>
              <a:rPr lang="en-US" dirty="0" err="1"/>
              <a:t>sivun</a:t>
            </a:r>
            <a:r>
              <a:rPr lang="en-US" dirty="0"/>
              <a:t> </a:t>
            </a:r>
            <a:r>
              <a:rPr lang="en-US" dirty="0" err="1"/>
              <a:t>teksti</a:t>
            </a:r>
            <a:r>
              <a:rPr lang="en-US" dirty="0"/>
              <a:t>, </a:t>
            </a:r>
            <a:r>
              <a:rPr lang="en-US" dirty="0" err="1"/>
              <a:t>taulukko</a:t>
            </a:r>
            <a:r>
              <a:rPr lang="en-US" dirty="0"/>
              <a:t>, </a:t>
            </a:r>
            <a:r>
              <a:rPr lang="en-US" dirty="0" err="1"/>
              <a:t>kuva</a:t>
            </a:r>
            <a:r>
              <a:rPr lang="en-US" dirty="0"/>
              <a:t>, </a:t>
            </a:r>
            <a:r>
              <a:rPr lang="en-US" dirty="0" err="1"/>
              <a:t>kaavio</a:t>
            </a:r>
            <a:r>
              <a:rPr lang="en-US" dirty="0"/>
              <a:t>, video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413A5-DEAE-4F91-B145-CC9688C0B98A}" type="datetime1">
              <a:rPr lang="fi-FI" smtClean="0"/>
              <a:t>30.10.2018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/  OP-Luottamuksellinen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85549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likentt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02993481-1AE9-4439-B5E8-0FB5D30AE094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2CFBC310-412D-4841-958B-3949C676B8F0}" type="slidenum">
              <a:rPr lang="fi-FI" smtClean="0"/>
              <a:pPr/>
              <a:t>‹#›</a:t>
            </a:fld>
            <a:endParaRPr lang="fi-FI"/>
          </a:p>
        </p:txBody>
      </p:sp>
      <p:cxnSp>
        <p:nvCxnSpPr>
          <p:cNvPr id="7" name="Straight Connector 9"/>
          <p:cNvCxnSpPr/>
          <p:nvPr userDrawn="1"/>
        </p:nvCxnSpPr>
        <p:spPr>
          <a:xfrm rot="5400000">
            <a:off x="3731700" y="2281292"/>
            <a:ext cx="1809156" cy="16363"/>
          </a:xfrm>
          <a:prstGeom prst="line">
            <a:avLst/>
          </a:prstGeom>
          <a:ln w="3175" cap="flat" cmpd="sng" algn="ctr">
            <a:solidFill>
              <a:srgbClr val="B4B4B4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10"/>
          <p:cNvCxnSpPr/>
          <p:nvPr userDrawn="1"/>
        </p:nvCxnSpPr>
        <p:spPr>
          <a:xfrm rot="10800000">
            <a:off x="845453" y="2374902"/>
            <a:ext cx="7815383" cy="25400"/>
          </a:xfrm>
          <a:prstGeom prst="line">
            <a:avLst/>
          </a:prstGeom>
          <a:ln w="3175" cap="flat" cmpd="sng" algn="ctr">
            <a:solidFill>
              <a:srgbClr val="B4B4B4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kstiruutu 13"/>
          <p:cNvSpPr txBox="1"/>
          <p:nvPr userDrawn="1"/>
        </p:nvSpPr>
        <p:spPr>
          <a:xfrm>
            <a:off x="4970815" y="1167594"/>
            <a:ext cx="65864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spc="-50" baseline="0" dirty="0">
                <a:solidFill>
                  <a:srgbClr val="FF6A10"/>
                </a:solidFill>
                <a:latin typeface="OP Chevin Pro Light"/>
                <a:cs typeface="OP Chevin Pro Light"/>
              </a:rPr>
              <a:t>2</a:t>
            </a:r>
          </a:p>
        </p:txBody>
      </p:sp>
      <p:sp>
        <p:nvSpPr>
          <p:cNvPr id="15" name="Tekstiruutu 14"/>
          <p:cNvSpPr txBox="1"/>
          <p:nvPr userDrawn="1"/>
        </p:nvSpPr>
        <p:spPr>
          <a:xfrm>
            <a:off x="4959253" y="2306635"/>
            <a:ext cx="658642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6600" spc="-50" baseline="0" dirty="0">
                <a:solidFill>
                  <a:srgbClr val="FF6A10"/>
                </a:solidFill>
                <a:latin typeface="OP Chevin Pro Light"/>
                <a:cs typeface="OP Chevin Pro Light"/>
              </a:rPr>
              <a:t>4</a:t>
            </a:r>
          </a:p>
        </p:txBody>
      </p:sp>
      <p:sp>
        <p:nvSpPr>
          <p:cNvPr id="16" name="Tekstiruutu 15"/>
          <p:cNvSpPr txBox="1"/>
          <p:nvPr userDrawn="1"/>
        </p:nvSpPr>
        <p:spPr>
          <a:xfrm>
            <a:off x="693098" y="2301720"/>
            <a:ext cx="658642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6600" spc="-50" baseline="0" dirty="0">
                <a:solidFill>
                  <a:srgbClr val="FF6A10"/>
                </a:solidFill>
                <a:latin typeface="OP Chevin Pro Light"/>
                <a:cs typeface="OP Chevin Pro Light"/>
              </a:rPr>
              <a:t>3</a:t>
            </a:r>
          </a:p>
        </p:txBody>
      </p:sp>
      <p:sp>
        <p:nvSpPr>
          <p:cNvPr id="17" name="Tekstiruutu 16"/>
          <p:cNvSpPr txBox="1"/>
          <p:nvPr userDrawn="1"/>
        </p:nvSpPr>
        <p:spPr>
          <a:xfrm>
            <a:off x="693098" y="1167594"/>
            <a:ext cx="65864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spc="-50" baseline="0" dirty="0">
                <a:solidFill>
                  <a:srgbClr val="FF6A10"/>
                </a:solidFill>
                <a:latin typeface="OP Chevin Pro Light"/>
                <a:cs typeface="OP Chevin Pro Light"/>
              </a:rPr>
              <a:t>1</a:t>
            </a:r>
          </a:p>
        </p:txBody>
      </p:sp>
      <p:sp>
        <p:nvSpPr>
          <p:cNvPr id="25" name="Tekstin paikkamerkki 3"/>
          <p:cNvSpPr>
            <a:spLocks noGrp="1"/>
          </p:cNvSpPr>
          <p:nvPr>
            <p:ph type="body" sz="quarter" idx="13"/>
          </p:nvPr>
        </p:nvSpPr>
        <p:spPr>
          <a:xfrm>
            <a:off x="1379359" y="1411326"/>
            <a:ext cx="2940923" cy="67500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90000"/>
              </a:lnSpc>
              <a:spcBef>
                <a:spcPts val="24"/>
              </a:spcBef>
              <a:buFont typeface="Arial" pitchFamily="34" charset="0"/>
              <a:buNone/>
              <a:defRPr spc="-50" baseline="0">
                <a:solidFill>
                  <a:schemeClr val="tx1"/>
                </a:solidFill>
              </a:defRPr>
            </a:lvl1pPr>
            <a:lvl2pPr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Tekstin paikkamerkki 13"/>
          <p:cNvSpPr>
            <a:spLocks noGrp="1"/>
          </p:cNvSpPr>
          <p:nvPr>
            <p:ph type="body" sz="quarter" idx="14"/>
          </p:nvPr>
        </p:nvSpPr>
        <p:spPr>
          <a:xfrm>
            <a:off x="5642737" y="1411326"/>
            <a:ext cx="2940923" cy="67500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kstin paikkamerkki 15"/>
          <p:cNvSpPr>
            <a:spLocks noGrp="1"/>
          </p:cNvSpPr>
          <p:nvPr>
            <p:ph type="body" sz="quarter" idx="15"/>
          </p:nvPr>
        </p:nvSpPr>
        <p:spPr>
          <a:xfrm>
            <a:off x="1379359" y="2563073"/>
            <a:ext cx="2940923" cy="67500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Tekstin paikkamerkki 17"/>
          <p:cNvSpPr>
            <a:spLocks noGrp="1"/>
          </p:cNvSpPr>
          <p:nvPr>
            <p:ph type="body" sz="quarter" idx="16"/>
          </p:nvPr>
        </p:nvSpPr>
        <p:spPr>
          <a:xfrm>
            <a:off x="5642866" y="2563073"/>
            <a:ext cx="2940923" cy="67500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ekstin paikkamerkki 19"/>
          <p:cNvSpPr>
            <a:spLocks noGrp="1"/>
          </p:cNvSpPr>
          <p:nvPr>
            <p:ph type="body" sz="quarter" idx="17"/>
          </p:nvPr>
        </p:nvSpPr>
        <p:spPr>
          <a:xfrm>
            <a:off x="774901" y="3813572"/>
            <a:ext cx="7797599" cy="7560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510754" y="208800"/>
            <a:ext cx="8011454" cy="965985"/>
          </a:xfrm>
        </p:spPr>
        <p:txBody>
          <a:bodyPr/>
          <a:lstStyle>
            <a:lvl1pPr>
              <a:defRPr spc="-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0DE583B-96E8-4AF5-B83E-EDF3BBA667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292620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likenttä suuremp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4E0A0666-A000-4D17-B7D0-F69B4037BFE8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cxnSp>
        <p:nvCxnSpPr>
          <p:cNvPr id="18" name="Straight Connector 9"/>
          <p:cNvCxnSpPr/>
          <p:nvPr userDrawn="1"/>
        </p:nvCxnSpPr>
        <p:spPr>
          <a:xfrm>
            <a:off x="4499992" y="1321062"/>
            <a:ext cx="0" cy="3122896"/>
          </a:xfrm>
          <a:prstGeom prst="line">
            <a:avLst/>
          </a:prstGeom>
          <a:ln w="3175" cap="flat" cmpd="sng" algn="ctr">
            <a:solidFill>
              <a:srgbClr val="B4B4B4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10"/>
          <p:cNvCxnSpPr/>
          <p:nvPr userDrawn="1"/>
        </p:nvCxnSpPr>
        <p:spPr>
          <a:xfrm rot="10800000">
            <a:off x="566273" y="2762373"/>
            <a:ext cx="8214046" cy="25400"/>
          </a:xfrm>
          <a:prstGeom prst="line">
            <a:avLst/>
          </a:prstGeom>
          <a:ln w="3175" cap="flat" cmpd="sng" algn="ctr">
            <a:solidFill>
              <a:srgbClr val="B4B4B4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kstiruutu 29"/>
          <p:cNvSpPr txBox="1"/>
          <p:nvPr userDrawn="1"/>
        </p:nvSpPr>
        <p:spPr>
          <a:xfrm>
            <a:off x="4544800" y="1185506"/>
            <a:ext cx="615553" cy="101566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6000" spc="-50" baseline="0" dirty="0">
                <a:solidFill>
                  <a:srgbClr val="FF6A10"/>
                </a:solidFill>
                <a:latin typeface="OP Chevin Pro Light"/>
                <a:cs typeface="OP Chevin Pro Light"/>
              </a:rPr>
              <a:t>2</a:t>
            </a:r>
          </a:p>
        </p:txBody>
      </p:sp>
      <p:sp>
        <p:nvSpPr>
          <p:cNvPr id="31" name="Tekstiruutu 30"/>
          <p:cNvSpPr txBox="1"/>
          <p:nvPr userDrawn="1"/>
        </p:nvSpPr>
        <p:spPr>
          <a:xfrm>
            <a:off x="4533238" y="2708215"/>
            <a:ext cx="615553" cy="101566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6000" spc="-50" baseline="0" dirty="0">
                <a:solidFill>
                  <a:srgbClr val="FF6A10"/>
                </a:solidFill>
                <a:latin typeface="OP Chevin Pro Light"/>
                <a:cs typeface="OP Chevin Pro Light"/>
              </a:rPr>
              <a:t>4</a:t>
            </a:r>
          </a:p>
        </p:txBody>
      </p:sp>
      <p:sp>
        <p:nvSpPr>
          <p:cNvPr id="32" name="Tekstiruutu 31"/>
          <p:cNvSpPr txBox="1"/>
          <p:nvPr userDrawn="1"/>
        </p:nvSpPr>
        <p:spPr>
          <a:xfrm>
            <a:off x="342961" y="2756952"/>
            <a:ext cx="615553" cy="101566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6000" spc="-50" baseline="0" dirty="0">
                <a:solidFill>
                  <a:srgbClr val="FF6A10"/>
                </a:solidFill>
                <a:latin typeface="OP Chevin Pro Light"/>
                <a:cs typeface="OP Chevin Pro Light"/>
              </a:rPr>
              <a:t>3</a:t>
            </a:r>
          </a:p>
        </p:txBody>
      </p:sp>
      <p:sp>
        <p:nvSpPr>
          <p:cNvPr id="33" name="Tekstiruutu 32"/>
          <p:cNvSpPr txBox="1"/>
          <p:nvPr userDrawn="1"/>
        </p:nvSpPr>
        <p:spPr>
          <a:xfrm>
            <a:off x="342961" y="1185506"/>
            <a:ext cx="615553" cy="101566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6000" spc="-50" baseline="0" dirty="0">
                <a:solidFill>
                  <a:srgbClr val="FF6A10"/>
                </a:solidFill>
                <a:latin typeface="OP Chevin Pro Light"/>
                <a:cs typeface="OP Chevin Pro Light"/>
              </a:rPr>
              <a:t>1</a:t>
            </a:r>
          </a:p>
        </p:txBody>
      </p:sp>
      <p:sp>
        <p:nvSpPr>
          <p:cNvPr id="17" name="Tekstin paikkamerkki 3"/>
          <p:cNvSpPr>
            <a:spLocks noGrp="1"/>
          </p:cNvSpPr>
          <p:nvPr>
            <p:ph type="body" sz="quarter" idx="13"/>
          </p:nvPr>
        </p:nvSpPr>
        <p:spPr>
          <a:xfrm>
            <a:off x="919025" y="1338999"/>
            <a:ext cx="3447224" cy="11958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  <a:defRPr spc="-50" baseline="0">
                <a:solidFill>
                  <a:schemeClr val="tx1"/>
                </a:solidFill>
              </a:defRPr>
            </a:lvl1pPr>
            <a:lvl2pPr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kstin paikkamerkki 13"/>
          <p:cNvSpPr>
            <a:spLocks noGrp="1"/>
          </p:cNvSpPr>
          <p:nvPr>
            <p:ph type="body" sz="quarter" idx="14"/>
          </p:nvPr>
        </p:nvSpPr>
        <p:spPr>
          <a:xfrm>
            <a:off x="5172130" y="1338999"/>
            <a:ext cx="3594102" cy="11958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buNone/>
              <a:defRPr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kstin paikkamerkki 15"/>
          <p:cNvSpPr>
            <a:spLocks noGrp="1"/>
          </p:cNvSpPr>
          <p:nvPr>
            <p:ph type="body" sz="quarter" idx="15"/>
          </p:nvPr>
        </p:nvSpPr>
        <p:spPr>
          <a:xfrm>
            <a:off x="919025" y="2960122"/>
            <a:ext cx="3447224" cy="11958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buNone/>
              <a:defRPr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kstin paikkamerkki 17"/>
          <p:cNvSpPr>
            <a:spLocks noGrp="1"/>
          </p:cNvSpPr>
          <p:nvPr>
            <p:ph type="body" sz="quarter" idx="16"/>
          </p:nvPr>
        </p:nvSpPr>
        <p:spPr>
          <a:xfrm>
            <a:off x="5172259" y="2960122"/>
            <a:ext cx="3594102" cy="11958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80000"/>
              </a:lnSpc>
              <a:buNone/>
              <a:defRPr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510754" y="208800"/>
            <a:ext cx="8011454" cy="965985"/>
          </a:xfrm>
        </p:spPr>
        <p:txBody>
          <a:bodyPr/>
          <a:lstStyle>
            <a:lvl1pPr>
              <a:defRPr spc="-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B2420F7-3A09-4415-AE19-16E149BD0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472924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sältö ja kuvapa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84AEA195-3A8E-46D3-B594-883087052E6C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9" name="Sisällön paikkamerkki 2"/>
          <p:cNvSpPr>
            <a:spLocks noGrp="1"/>
          </p:cNvSpPr>
          <p:nvPr>
            <p:ph idx="1"/>
          </p:nvPr>
        </p:nvSpPr>
        <p:spPr>
          <a:xfrm>
            <a:off x="510754" y="1245772"/>
            <a:ext cx="4531146" cy="32677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  <a:lvl4pPr>
              <a:defRPr spc="-50" baseline="0"/>
            </a:lvl4pPr>
            <a:lvl5pPr>
              <a:defRPr spc="-50"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fi-FI" noProof="0" dirty="0"/>
          </a:p>
        </p:txBody>
      </p:sp>
      <p:sp>
        <p:nvSpPr>
          <p:cNvPr id="10" name="Picture Placeholder 5"/>
          <p:cNvSpPr>
            <a:spLocks noGrp="1" noChangeAspect="1"/>
          </p:cNvSpPr>
          <p:nvPr>
            <p:ph type="pic" sz="quarter" idx="13"/>
          </p:nvPr>
        </p:nvSpPr>
        <p:spPr>
          <a:xfrm>
            <a:off x="5139268" y="1245772"/>
            <a:ext cx="3382940" cy="3382940"/>
          </a:xfrm>
          <a:prstGeom prst="ellipse">
            <a:avLst/>
          </a:prstGeom>
          <a:solidFill>
            <a:srgbClr val="F0F0F0"/>
          </a:solidFill>
          <a:effectLst/>
        </p:spPr>
        <p:txBody>
          <a:bodyPr/>
          <a:lstStyle>
            <a:lvl1pPr marL="0" indent="0" algn="ctr">
              <a:buFontTx/>
              <a:buNone/>
              <a:defRPr sz="1400" spc="-50" baseline="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10754" y="208799"/>
            <a:ext cx="8011454" cy="968400"/>
          </a:xfrm>
        </p:spPr>
        <p:txBody>
          <a:bodyPr/>
          <a:lstStyle>
            <a:lvl1pPr>
              <a:defRPr spc="-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0D259B9-FA8C-4A4B-858E-D19698872B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740526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Yhteystiedo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4E2D4-E8E2-41FD-9CA5-368EAA575888}" type="datetime1">
              <a:rPr lang="fi-FI" smtClean="0"/>
              <a:t>30.10.2018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/  OP-Luottamuksellinen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13" name="Picture Placeholder 5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877983" y="1242153"/>
            <a:ext cx="1800000" cy="1800000"/>
          </a:xfrm>
          <a:prstGeom prst="ellipse">
            <a:avLst/>
          </a:prstGeom>
          <a:solidFill>
            <a:srgbClr val="F0F0F0"/>
          </a:solidFill>
        </p:spPr>
        <p:txBody>
          <a:bodyPr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16" name="Tekstin paikkamerkki 3"/>
          <p:cNvSpPr>
            <a:spLocks noGrp="1"/>
          </p:cNvSpPr>
          <p:nvPr>
            <p:ph type="body" sz="quarter" idx="13" hasCustomPrompt="1"/>
          </p:nvPr>
        </p:nvSpPr>
        <p:spPr>
          <a:xfrm>
            <a:off x="535152" y="3165806"/>
            <a:ext cx="2485662" cy="1309244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240"/>
              </a:spcBef>
              <a:buNone/>
              <a:defRPr sz="18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17" name="Picture Placeholder 5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3667047" y="1224874"/>
            <a:ext cx="1800000" cy="1800000"/>
          </a:xfrm>
          <a:prstGeom prst="ellipse">
            <a:avLst/>
          </a:prstGeom>
          <a:solidFill>
            <a:srgbClr val="F0F0F0"/>
          </a:solidFill>
        </p:spPr>
        <p:txBody>
          <a:bodyPr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3" name="Tekstin paikkamerkki 15"/>
          <p:cNvSpPr>
            <a:spLocks noGrp="1"/>
          </p:cNvSpPr>
          <p:nvPr>
            <p:ph type="body" sz="quarter" idx="14" hasCustomPrompt="1"/>
          </p:nvPr>
        </p:nvSpPr>
        <p:spPr>
          <a:xfrm>
            <a:off x="3324216" y="3165806"/>
            <a:ext cx="2485662" cy="1309244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buNone/>
              <a:defRPr sz="18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24" name="Picture Placeholder 5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6456112" y="1198957"/>
            <a:ext cx="1800000" cy="1800000"/>
          </a:xfrm>
          <a:prstGeom prst="ellipse">
            <a:avLst/>
          </a:prstGeom>
          <a:solidFill>
            <a:srgbClr val="F0F0F0"/>
          </a:solidFill>
        </p:spPr>
        <p:txBody>
          <a:bodyPr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5" name="Tekstin paikkamerkki 13"/>
          <p:cNvSpPr>
            <a:spLocks noGrp="1"/>
          </p:cNvSpPr>
          <p:nvPr>
            <p:ph type="body" sz="quarter" idx="15" hasCustomPrompt="1"/>
          </p:nvPr>
        </p:nvSpPr>
        <p:spPr>
          <a:xfrm>
            <a:off x="6113281" y="3165806"/>
            <a:ext cx="2485662" cy="1309244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buNone/>
              <a:defRPr sz="18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0754" y="208800"/>
            <a:ext cx="8011454" cy="9659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480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hteystied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1" descr="OP_liikemerkki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144" y="1413111"/>
            <a:ext cx="1309273" cy="1309273"/>
          </a:xfrm>
          <a:prstGeom prst="rect">
            <a:avLst/>
          </a:prstGeom>
        </p:spPr>
      </p:pic>
      <p:sp>
        <p:nvSpPr>
          <p:cNvPr id="9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547842" y="3003797"/>
            <a:ext cx="2880138" cy="151014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 spc="-50">
                <a:solidFill>
                  <a:schemeClr val="tx1"/>
                </a:solidFill>
              </a:defRPr>
            </a:lvl1pPr>
            <a:lvl2pPr marL="268288" indent="0">
              <a:buFontTx/>
              <a:buNone/>
              <a:defRPr/>
            </a:lvl2pPr>
            <a:lvl3pPr marL="541337" indent="0">
              <a:buFontTx/>
              <a:buNone/>
              <a:defRPr/>
            </a:lvl3pPr>
            <a:lvl4pPr marL="804863" indent="0">
              <a:buFontTx/>
              <a:buNone/>
              <a:defRPr/>
            </a:lvl4pPr>
            <a:lvl5pPr marL="1081087" indent="0">
              <a:buFontTx/>
              <a:buNone/>
              <a:defRPr/>
            </a:lvl5pPr>
          </a:lstStyle>
          <a:p>
            <a:pPr lvl="0"/>
            <a:r>
              <a:rPr lang="fi-FI" dirty="0"/>
              <a:t>Lähin konttori / konttorit</a:t>
            </a:r>
            <a:br>
              <a:rPr lang="fi-FI" dirty="0"/>
            </a:br>
            <a:r>
              <a:rPr lang="fi-FI" dirty="0"/>
              <a:t>Yhteystiedot</a:t>
            </a:r>
            <a:br>
              <a:rPr lang="fi-FI" dirty="0"/>
            </a:br>
            <a:r>
              <a:rPr lang="fi-FI" dirty="0"/>
              <a:t>Aukioloajat</a:t>
            </a:r>
            <a:br>
              <a:rPr lang="fi-FI" dirty="0"/>
            </a:br>
            <a:r>
              <a:rPr lang="fi-FI" dirty="0"/>
              <a:t>Verkkosivu</a:t>
            </a:r>
            <a:br>
              <a:rPr lang="fi-FI" dirty="0"/>
            </a:br>
            <a:r>
              <a:rPr lang="fi-FI" dirty="0"/>
              <a:t>Muu tieto</a:t>
            </a:r>
          </a:p>
        </p:txBody>
      </p:sp>
      <p:sp>
        <p:nvSpPr>
          <p:cNvPr id="10" name="Picture Placeholder 5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501537" y="1413111"/>
            <a:ext cx="1309575" cy="1309575"/>
          </a:xfrm>
          <a:prstGeom prst="ellipse">
            <a:avLst/>
          </a:prstGeom>
          <a:solidFill>
            <a:srgbClr val="F0F0F0"/>
          </a:solidFill>
        </p:spPr>
        <p:txBody>
          <a:bodyPr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4716256" y="3003797"/>
            <a:ext cx="2880138" cy="151014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 spc="-50">
                <a:solidFill>
                  <a:schemeClr val="tx1"/>
                </a:solidFill>
              </a:defRPr>
            </a:lvl1pPr>
            <a:lvl2pPr marL="268288" indent="0">
              <a:buFontTx/>
              <a:buNone/>
              <a:defRPr/>
            </a:lvl2pPr>
            <a:lvl3pPr marL="541337" indent="0">
              <a:buFontTx/>
              <a:buNone/>
              <a:defRPr/>
            </a:lvl3pPr>
            <a:lvl4pPr marL="804863" indent="0">
              <a:buFontTx/>
              <a:buNone/>
              <a:defRPr/>
            </a:lvl4pPr>
            <a:lvl5pPr marL="1081087" indent="0">
              <a:buFontTx/>
              <a:buNone/>
              <a:defRPr/>
            </a:lvl5pPr>
          </a:lstStyle>
          <a:p>
            <a:pPr lvl="0"/>
            <a:r>
              <a:rPr lang="fi-FI" dirty="0"/>
              <a:t>Etunimi Sukunimi</a:t>
            </a:r>
            <a:br>
              <a:rPr lang="fi-FI" dirty="0"/>
            </a:br>
            <a:r>
              <a:rPr lang="fi-FI" dirty="0"/>
              <a:t>Tehtävä</a:t>
            </a:r>
            <a:br>
              <a:rPr lang="fi-FI" dirty="0"/>
            </a:br>
            <a:r>
              <a:rPr lang="fi-FI" dirty="0"/>
              <a:t>Sähköposti@op.fi</a:t>
            </a:r>
            <a:br>
              <a:rPr lang="fi-FI" dirty="0"/>
            </a:br>
            <a:r>
              <a:rPr lang="fi-FI" dirty="0"/>
              <a:t>+358 XX XXX XXXX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10754" y="208800"/>
            <a:ext cx="8011454" cy="9659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D99BEF7-B2A8-4537-B6EF-55DEBE1197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74076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 spc="-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754" y="1246592"/>
            <a:ext cx="8004596" cy="3401839"/>
          </a:xfrm>
        </p:spPr>
        <p:txBody>
          <a:bodyPr>
            <a:noAutofit/>
          </a:bodyPr>
          <a:lstStyle>
            <a:lvl1pPr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  <a:lvl4pPr>
              <a:defRPr spc="-50" baseline="0"/>
            </a:lvl4pPr>
            <a:lvl5pPr>
              <a:defRPr spc="-5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89955400-5563-4DFC-810B-BD4D1EE54695}" type="datetime1">
              <a:rPr lang="fi-FI" smtClean="0"/>
              <a:t>30.10.2018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pc="-10" baseline="0"/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920452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hteystiedo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2" descr="OP_liikemerkki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470" y="2283686"/>
            <a:ext cx="1080150" cy="1080150"/>
          </a:xfrm>
          <a:prstGeom prst="rect">
            <a:avLst/>
          </a:prstGeom>
        </p:spPr>
      </p:pic>
      <p:sp>
        <p:nvSpPr>
          <p:cNvPr id="21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051650" y="2284154"/>
            <a:ext cx="2376330" cy="1439692"/>
          </a:xfrm>
        </p:spPr>
        <p:txBody>
          <a:bodyPr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FontTx/>
              <a:buNone/>
              <a:defRPr sz="1800" spc="-50">
                <a:solidFill>
                  <a:schemeClr val="tx1"/>
                </a:solidFill>
              </a:defRPr>
            </a:lvl1pPr>
            <a:lvl2pPr marL="268288" indent="0">
              <a:buFontTx/>
              <a:buNone/>
              <a:defRPr/>
            </a:lvl2pPr>
            <a:lvl3pPr marL="541337" indent="0">
              <a:buFontTx/>
              <a:buNone/>
              <a:defRPr/>
            </a:lvl3pPr>
            <a:lvl4pPr marL="804863" indent="0">
              <a:buFontTx/>
              <a:buNone/>
              <a:defRPr/>
            </a:lvl4pPr>
            <a:lvl5pPr marL="1081087" indent="0">
              <a:buFontTx/>
              <a:buNone/>
              <a:defRPr/>
            </a:lvl5pPr>
          </a:lstStyle>
          <a:p>
            <a:pPr lvl="0"/>
            <a:r>
              <a:rPr lang="fi-FI" dirty="0"/>
              <a:t>Lähin konttori / konttorit</a:t>
            </a:r>
            <a:br>
              <a:rPr lang="fi-FI" dirty="0"/>
            </a:br>
            <a:r>
              <a:rPr lang="fi-FI" dirty="0"/>
              <a:t>Yhteystiedot</a:t>
            </a:r>
            <a:br>
              <a:rPr lang="fi-FI" dirty="0"/>
            </a:br>
            <a:r>
              <a:rPr lang="fi-FI" dirty="0"/>
              <a:t>Aukioloajat</a:t>
            </a:r>
            <a:br>
              <a:rPr lang="fi-FI" dirty="0"/>
            </a:br>
            <a:r>
              <a:rPr lang="fi-FI" dirty="0"/>
              <a:t>Verkkosivu</a:t>
            </a:r>
            <a:br>
              <a:rPr lang="fi-FI" dirty="0"/>
            </a:br>
            <a:r>
              <a:rPr lang="fi-FI" dirty="0"/>
              <a:t>Muu tieto</a:t>
            </a:r>
            <a:endParaRPr lang="en-US" dirty="0"/>
          </a:p>
        </p:txBody>
      </p:sp>
      <p:sp>
        <p:nvSpPr>
          <p:cNvPr id="22" name="Picture Placeholder 5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716160" y="1131625"/>
            <a:ext cx="1080010" cy="108001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6012200" y="1131953"/>
            <a:ext cx="2448340" cy="1151692"/>
          </a:xfrm>
        </p:spPr>
        <p:txBody>
          <a:bodyPr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FontTx/>
              <a:buNone/>
              <a:defRPr sz="1600" spc="-50">
                <a:solidFill>
                  <a:schemeClr val="tx1"/>
                </a:solidFill>
              </a:defRPr>
            </a:lvl1pPr>
            <a:lvl2pPr marL="268288" indent="0">
              <a:buFontTx/>
              <a:buNone/>
              <a:defRPr/>
            </a:lvl2pPr>
            <a:lvl3pPr marL="541337" indent="0">
              <a:buFontTx/>
              <a:buNone/>
              <a:defRPr/>
            </a:lvl3pPr>
            <a:lvl4pPr marL="804863" indent="0">
              <a:buFontTx/>
              <a:buNone/>
              <a:defRPr/>
            </a:lvl4pPr>
            <a:lvl5pPr marL="1081087" indent="0">
              <a:buFontTx/>
              <a:buNone/>
              <a:defRPr/>
            </a:lvl5pPr>
          </a:lstStyle>
          <a:p>
            <a:pPr lvl="0"/>
            <a:r>
              <a:rPr lang="fi-FI" dirty="0"/>
              <a:t>Etunimi Sukunimi</a:t>
            </a:r>
            <a:br>
              <a:rPr lang="fi-FI" dirty="0"/>
            </a:br>
            <a:r>
              <a:rPr lang="fi-FI" dirty="0"/>
              <a:t>Tehtävä</a:t>
            </a:r>
            <a:br>
              <a:rPr lang="fi-FI" dirty="0"/>
            </a:br>
            <a:r>
              <a:rPr lang="fi-FI" dirty="0"/>
              <a:t>Sähköposti@op.fi</a:t>
            </a:r>
            <a:br>
              <a:rPr lang="fi-FI" dirty="0"/>
            </a:br>
            <a:r>
              <a:rPr lang="fi-FI" dirty="0"/>
              <a:t>+358 XX XXX XXXX</a:t>
            </a:r>
            <a:endParaRPr lang="en-US" dirty="0"/>
          </a:p>
        </p:txBody>
      </p:sp>
      <p:sp>
        <p:nvSpPr>
          <p:cNvPr id="24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4716160" y="2427665"/>
            <a:ext cx="1080010" cy="108001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012200" y="2427665"/>
            <a:ext cx="2448340" cy="1152160"/>
          </a:xfrm>
        </p:spPr>
        <p:txBody>
          <a:bodyPr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FontTx/>
              <a:buNone/>
              <a:defRPr sz="1600" spc="-50">
                <a:solidFill>
                  <a:schemeClr val="tx1"/>
                </a:solidFill>
              </a:defRPr>
            </a:lvl1pPr>
            <a:lvl2pPr marL="268288" indent="0">
              <a:buFontTx/>
              <a:buNone/>
              <a:defRPr/>
            </a:lvl2pPr>
            <a:lvl3pPr marL="541337" indent="0">
              <a:buFontTx/>
              <a:buNone/>
              <a:defRPr/>
            </a:lvl3pPr>
            <a:lvl4pPr marL="804863" indent="0">
              <a:buFontTx/>
              <a:buNone/>
              <a:defRPr/>
            </a:lvl4pPr>
            <a:lvl5pPr marL="1081087" indent="0">
              <a:buFontTx/>
              <a:buNone/>
              <a:defRPr/>
            </a:lvl5pPr>
          </a:lstStyle>
          <a:p>
            <a:pPr lvl="0"/>
            <a:r>
              <a:rPr lang="fi-FI" dirty="0"/>
              <a:t>Etunimi Sukunimi</a:t>
            </a:r>
            <a:br>
              <a:rPr lang="fi-FI" dirty="0"/>
            </a:br>
            <a:r>
              <a:rPr lang="fi-FI" dirty="0"/>
              <a:t>Tehtävä</a:t>
            </a:r>
            <a:br>
              <a:rPr lang="fi-FI" dirty="0"/>
            </a:br>
            <a:r>
              <a:rPr lang="fi-FI" dirty="0"/>
              <a:t>Sähköposti@op.fi</a:t>
            </a:r>
            <a:br>
              <a:rPr lang="fi-FI" dirty="0"/>
            </a:br>
            <a:r>
              <a:rPr lang="fi-FI" dirty="0"/>
              <a:t>+358 XX XXX XXXX</a:t>
            </a:r>
            <a:endParaRPr lang="en-US" dirty="0"/>
          </a:p>
        </p:txBody>
      </p:sp>
      <p:sp>
        <p:nvSpPr>
          <p:cNvPr id="26" name="Picture Placeholder 5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4716160" y="3723985"/>
            <a:ext cx="1080010" cy="108001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6012200" y="3723846"/>
            <a:ext cx="2448340" cy="1152160"/>
          </a:xfrm>
        </p:spPr>
        <p:txBody>
          <a:bodyPr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FontTx/>
              <a:buNone/>
              <a:defRPr sz="1600" spc="-50">
                <a:solidFill>
                  <a:schemeClr val="tx1"/>
                </a:solidFill>
              </a:defRPr>
            </a:lvl1pPr>
            <a:lvl2pPr marL="268288" indent="0">
              <a:buFontTx/>
              <a:buNone/>
              <a:defRPr/>
            </a:lvl2pPr>
            <a:lvl3pPr marL="541337" indent="0">
              <a:buFontTx/>
              <a:buNone/>
              <a:defRPr/>
            </a:lvl3pPr>
            <a:lvl4pPr marL="804863" indent="0">
              <a:buFontTx/>
              <a:buNone/>
              <a:defRPr/>
            </a:lvl4pPr>
            <a:lvl5pPr marL="1081087" indent="0">
              <a:buFontTx/>
              <a:buNone/>
              <a:defRPr/>
            </a:lvl5pPr>
          </a:lstStyle>
          <a:p>
            <a:pPr lvl="0"/>
            <a:r>
              <a:rPr lang="fi-FI" dirty="0"/>
              <a:t>Etunimi Sukunimi</a:t>
            </a:r>
            <a:br>
              <a:rPr lang="fi-FI" dirty="0"/>
            </a:br>
            <a:r>
              <a:rPr lang="fi-FI" dirty="0"/>
              <a:t>Tehtävä</a:t>
            </a:r>
            <a:br>
              <a:rPr lang="fi-FI" dirty="0"/>
            </a:br>
            <a:r>
              <a:rPr lang="fi-FI" dirty="0"/>
              <a:t>Sähköposti@op.fi</a:t>
            </a:r>
            <a:br>
              <a:rPr lang="fi-FI" dirty="0"/>
            </a:br>
            <a:r>
              <a:rPr lang="fi-FI" dirty="0"/>
              <a:t>+358 XX XXX XXXX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10754" y="208801"/>
            <a:ext cx="8011454" cy="7788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F6FF5F54-BFEB-41D4-AEF7-43951750DE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99997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hteystiedo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C017B-B494-417A-B98D-ADC4869F7435}" type="datetime1">
              <a:rPr lang="fi-FI" smtClean="0"/>
              <a:t>30.10.2018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/  OP-Luottamuksellinen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13" name="Picture Placeholder 5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456393" y="1242153"/>
            <a:ext cx="1044000" cy="1044000"/>
          </a:xfrm>
          <a:prstGeom prst="ellipse">
            <a:avLst/>
          </a:prstGeom>
          <a:solidFill>
            <a:srgbClr val="F0F0F0"/>
          </a:solidFill>
        </p:spPr>
        <p:txBody>
          <a:bodyPr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16" name="Tekstin paikkamerkki 3"/>
          <p:cNvSpPr>
            <a:spLocks noGrp="1"/>
          </p:cNvSpPr>
          <p:nvPr>
            <p:ph type="body" sz="quarter" idx="13" hasCustomPrompt="1"/>
          </p:nvPr>
        </p:nvSpPr>
        <p:spPr>
          <a:xfrm>
            <a:off x="440112" y="2405574"/>
            <a:ext cx="2485662" cy="16200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240"/>
              </a:spcBef>
              <a:buNone/>
              <a:defRPr sz="18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17" name="Picture Placeholder 5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3238329" y="1242153"/>
            <a:ext cx="1044000" cy="1044000"/>
          </a:xfrm>
          <a:prstGeom prst="ellipse">
            <a:avLst/>
          </a:prstGeom>
          <a:solidFill>
            <a:srgbClr val="F0F0F0"/>
          </a:solidFill>
        </p:spPr>
        <p:txBody>
          <a:bodyPr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3" name="Tekstin paikkamerkki 15"/>
          <p:cNvSpPr>
            <a:spLocks noGrp="1"/>
          </p:cNvSpPr>
          <p:nvPr>
            <p:ph type="body" sz="quarter" idx="14" hasCustomPrompt="1"/>
          </p:nvPr>
        </p:nvSpPr>
        <p:spPr>
          <a:xfrm>
            <a:off x="3238329" y="2405574"/>
            <a:ext cx="2485662" cy="16200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24" name="Picture Placeholder 5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6228184" y="1242153"/>
            <a:ext cx="1044000" cy="1044000"/>
          </a:xfrm>
          <a:prstGeom prst="ellipse">
            <a:avLst/>
          </a:prstGeom>
          <a:solidFill>
            <a:srgbClr val="F0F0F0"/>
          </a:solidFill>
        </p:spPr>
        <p:txBody>
          <a:bodyPr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5" name="Tekstin paikkamerkki 13"/>
          <p:cNvSpPr>
            <a:spLocks noGrp="1"/>
          </p:cNvSpPr>
          <p:nvPr>
            <p:ph type="body" sz="quarter" idx="15" hasCustomPrompt="1"/>
          </p:nvPr>
        </p:nvSpPr>
        <p:spPr>
          <a:xfrm>
            <a:off x="6036546" y="2405574"/>
            <a:ext cx="2485662" cy="16200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0754" y="208800"/>
            <a:ext cx="8011454" cy="9659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415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hteystiedo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5CC80E06-AFC1-490A-B6B0-84361884842C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2CFBC310-412D-4841-958B-3949C676B8F0}" type="slidenum">
              <a:rPr lang="fi-FI" smtClean="0"/>
              <a:pPr/>
              <a:t>‹#›</a:t>
            </a:fld>
            <a:endParaRPr lang="fi-FI"/>
          </a:p>
        </p:txBody>
      </p:sp>
      <p:sp>
        <p:nvSpPr>
          <p:cNvPr id="20" name="Picture Placeholder 5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383823" y="1275606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 baseline="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1" name="Tekstin paikkamerkki 3"/>
          <p:cNvSpPr>
            <a:spLocks noGrp="1"/>
          </p:cNvSpPr>
          <p:nvPr>
            <p:ph type="body" sz="quarter" idx="13" hasCustomPrompt="1"/>
          </p:nvPr>
        </p:nvSpPr>
        <p:spPr>
          <a:xfrm>
            <a:off x="1268982" y="1275606"/>
            <a:ext cx="1897079" cy="1472727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90000"/>
              </a:lnSpc>
              <a:spcBef>
                <a:spcPts val="240"/>
              </a:spcBef>
              <a:buNone/>
              <a:defRPr sz="16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22" name="Picture Placeholder 5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3275294" y="1275606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 baseline="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3" name="Tekstin paikkamerkki 15"/>
          <p:cNvSpPr>
            <a:spLocks noGrp="1"/>
          </p:cNvSpPr>
          <p:nvPr>
            <p:ph type="body" sz="quarter" idx="14" hasCustomPrompt="1"/>
          </p:nvPr>
        </p:nvSpPr>
        <p:spPr>
          <a:xfrm>
            <a:off x="4152520" y="1275606"/>
            <a:ext cx="1897079" cy="1472727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90000"/>
              </a:lnSpc>
              <a:buNone/>
              <a:defRPr sz="16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24" name="Picture Placeholder 5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6155614" y="1275606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 baseline="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5" name="Tekstin paikkamerkki 13"/>
          <p:cNvSpPr>
            <a:spLocks noGrp="1"/>
          </p:cNvSpPr>
          <p:nvPr>
            <p:ph type="body" sz="quarter" idx="15" hasCustomPrompt="1"/>
          </p:nvPr>
        </p:nvSpPr>
        <p:spPr>
          <a:xfrm>
            <a:off x="7046347" y="1275606"/>
            <a:ext cx="1897079" cy="1472727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90000"/>
              </a:lnSpc>
              <a:buNone/>
              <a:defRPr sz="16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26" name="Picture Placeholder 5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383823" y="2825625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 baseline="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7" name="Tekstin paikkamerkki 3"/>
          <p:cNvSpPr>
            <a:spLocks noGrp="1"/>
          </p:cNvSpPr>
          <p:nvPr>
            <p:ph type="body" sz="quarter" idx="20" hasCustomPrompt="1"/>
          </p:nvPr>
        </p:nvSpPr>
        <p:spPr>
          <a:xfrm>
            <a:off x="1268982" y="2830699"/>
            <a:ext cx="1897079" cy="1472727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90000"/>
              </a:lnSpc>
              <a:spcBef>
                <a:spcPts val="240"/>
              </a:spcBef>
              <a:buNone/>
              <a:defRPr sz="16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28" name="Picture Placeholder 5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3275294" y="2825625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 baseline="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9" name="Tekstin paikkamerkki 15"/>
          <p:cNvSpPr>
            <a:spLocks noGrp="1"/>
          </p:cNvSpPr>
          <p:nvPr>
            <p:ph type="body" sz="quarter" idx="22" hasCustomPrompt="1"/>
          </p:nvPr>
        </p:nvSpPr>
        <p:spPr>
          <a:xfrm>
            <a:off x="4152520" y="2830699"/>
            <a:ext cx="1897079" cy="1472727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90000"/>
              </a:lnSpc>
              <a:buNone/>
              <a:defRPr sz="16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30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6155614" y="2825625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 baseline="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43" name="Tekstin paikkamerkki 13"/>
          <p:cNvSpPr>
            <a:spLocks noGrp="1"/>
          </p:cNvSpPr>
          <p:nvPr>
            <p:ph type="body" sz="quarter" idx="24" hasCustomPrompt="1"/>
          </p:nvPr>
        </p:nvSpPr>
        <p:spPr>
          <a:xfrm>
            <a:off x="7046347" y="2830699"/>
            <a:ext cx="1897079" cy="1472727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90000"/>
              </a:lnSpc>
              <a:buNone/>
              <a:defRPr sz="1600" spc="-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510754" y="208800"/>
            <a:ext cx="8011454" cy="965985"/>
          </a:xfrm>
        </p:spPr>
        <p:txBody>
          <a:bodyPr/>
          <a:lstStyle>
            <a:lvl1pPr>
              <a:defRPr spc="-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EF379B94-0D7A-49D1-B9E7-EE7097D172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8165328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Yhteystiedo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0C3E-659F-4F73-940F-92C85F1E47F7}" type="datetime1">
              <a:rPr lang="fi-FI" smtClean="0"/>
              <a:t>30.10.2018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/  OP-Luottamuksellinen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24" name="Picture Placeholder 5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7497817" y="1342449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>
                <a:solidFill>
                  <a:srgbClr val="505150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25" name="Tekstin paikkamerkki 13"/>
          <p:cNvSpPr>
            <a:spLocks noGrp="1"/>
          </p:cNvSpPr>
          <p:nvPr>
            <p:ph type="body" sz="quarter" idx="15" hasCustomPrompt="1"/>
          </p:nvPr>
        </p:nvSpPr>
        <p:spPr>
          <a:xfrm>
            <a:off x="6963278" y="2182524"/>
            <a:ext cx="1897079" cy="57867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30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7497817" y="2892468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43" name="Tekstin paikkamerkki 13"/>
          <p:cNvSpPr>
            <a:spLocks noGrp="1"/>
          </p:cNvSpPr>
          <p:nvPr>
            <p:ph type="body" sz="quarter" idx="24" hasCustomPrompt="1"/>
          </p:nvPr>
        </p:nvSpPr>
        <p:spPr>
          <a:xfrm>
            <a:off x="6963278" y="3742393"/>
            <a:ext cx="1897079" cy="57867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300541" y="208800"/>
            <a:ext cx="8449759" cy="96598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5"/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3055992" y="1352001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>
                <a:solidFill>
                  <a:srgbClr val="505150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31" name="Tekstin paikkamerkki 13"/>
          <p:cNvSpPr>
            <a:spLocks noGrp="1"/>
          </p:cNvSpPr>
          <p:nvPr>
            <p:ph type="body" sz="quarter" idx="31" hasCustomPrompt="1"/>
          </p:nvPr>
        </p:nvSpPr>
        <p:spPr>
          <a:xfrm>
            <a:off x="2521453" y="2192076"/>
            <a:ext cx="1897079" cy="57867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32" name="Picture Placeholder 5"/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3055992" y="2902020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33" name="Tekstin paikkamerkki 13"/>
          <p:cNvSpPr>
            <a:spLocks noGrp="1"/>
          </p:cNvSpPr>
          <p:nvPr>
            <p:ph type="body" sz="quarter" idx="33" hasCustomPrompt="1"/>
          </p:nvPr>
        </p:nvSpPr>
        <p:spPr>
          <a:xfrm>
            <a:off x="2521453" y="3742393"/>
            <a:ext cx="1897079" cy="57867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34" name="Picture Placeholder 5"/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835080" y="1342452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>
                <a:solidFill>
                  <a:srgbClr val="505150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35" name="Tekstin paikkamerkki 13"/>
          <p:cNvSpPr>
            <a:spLocks noGrp="1"/>
          </p:cNvSpPr>
          <p:nvPr>
            <p:ph type="body" sz="quarter" idx="35" hasCustomPrompt="1"/>
          </p:nvPr>
        </p:nvSpPr>
        <p:spPr>
          <a:xfrm>
            <a:off x="300541" y="2182527"/>
            <a:ext cx="1897079" cy="57867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36" name="Picture Placeholder 5"/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835080" y="2892471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37" name="Tekstin paikkamerkki 13"/>
          <p:cNvSpPr>
            <a:spLocks noGrp="1"/>
          </p:cNvSpPr>
          <p:nvPr>
            <p:ph type="body" sz="quarter" idx="37" hasCustomPrompt="1"/>
          </p:nvPr>
        </p:nvSpPr>
        <p:spPr>
          <a:xfrm>
            <a:off x="300541" y="3742393"/>
            <a:ext cx="1897079" cy="57867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38" name="Picture Placeholder 5"/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5276904" y="1342451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>
                <a:solidFill>
                  <a:srgbClr val="505150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39" name="Tekstin paikkamerkki 13"/>
          <p:cNvSpPr>
            <a:spLocks noGrp="1"/>
          </p:cNvSpPr>
          <p:nvPr>
            <p:ph type="body" sz="quarter" idx="39" hasCustomPrompt="1"/>
          </p:nvPr>
        </p:nvSpPr>
        <p:spPr>
          <a:xfrm>
            <a:off x="4742365" y="2182526"/>
            <a:ext cx="1897079" cy="57867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  <p:sp>
        <p:nvSpPr>
          <p:cNvPr id="40" name="Picture Placeholder 5"/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5276904" y="2892470"/>
            <a:ext cx="828000" cy="828000"/>
          </a:xfrm>
          <a:prstGeom prst="ellipse">
            <a:avLst/>
          </a:prstGeom>
          <a:solidFill>
            <a:srgbClr val="F0F0F0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400" spc="-50">
                <a:solidFill>
                  <a:srgbClr val="6E6E6E"/>
                </a:solidFill>
              </a:defRPr>
            </a:lvl1pPr>
          </a:lstStyle>
          <a:p>
            <a:r>
              <a:rPr lang="fi-FI" dirty="0"/>
              <a:t>Kuva</a:t>
            </a:r>
          </a:p>
        </p:txBody>
      </p:sp>
      <p:sp>
        <p:nvSpPr>
          <p:cNvPr id="41" name="Tekstin paikkamerkki 13"/>
          <p:cNvSpPr>
            <a:spLocks noGrp="1"/>
          </p:cNvSpPr>
          <p:nvPr>
            <p:ph type="body" sz="quarter" idx="41" hasCustomPrompt="1"/>
          </p:nvPr>
        </p:nvSpPr>
        <p:spPr>
          <a:xfrm>
            <a:off x="4742365" y="3742393"/>
            <a:ext cx="1897079" cy="57867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spc="-50">
                <a:solidFill>
                  <a:schemeClr val="tx1"/>
                </a:solidFill>
              </a:defRPr>
            </a:lvl1pPr>
          </a:lstStyle>
          <a:p>
            <a:pPr lvl="0"/>
            <a:r>
              <a:rPr lang="fi-FI" dirty="0"/>
              <a:t>Lisää yhteystieto</a:t>
            </a:r>
          </a:p>
        </p:txBody>
      </p:sp>
    </p:spTree>
    <p:extLst>
      <p:ext uri="{BB962C8B-B14F-4D97-AF65-F5344CB8AC3E}">
        <p14:creationId xmlns:p14="http://schemas.microsoft.com/office/powerpoint/2010/main" val="5296709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lkoinen kansileh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854143"/>
            <a:ext cx="6858000" cy="924791"/>
          </a:xfrm>
          <a:effectLst/>
        </p:spPr>
        <p:txBody>
          <a:bodyPr anchor="b">
            <a:noAutofit/>
          </a:bodyPr>
          <a:lstStyle>
            <a:lvl1pPr algn="ctr">
              <a:defRPr sz="4000" spc="-10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854820"/>
            <a:ext cx="6858000" cy="448856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2400" spc="-50">
                <a:solidFill>
                  <a:schemeClr val="tx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98D5C8C-5E62-44CA-819F-E23CF727EA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4828902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3000" y="2767776"/>
            <a:ext cx="6858000" cy="748145"/>
          </a:xfrm>
          <a:effectLst/>
        </p:spPr>
        <p:txBody>
          <a:bodyPr anchor="t" anchorCtr="0">
            <a:noAutofit/>
          </a:bodyPr>
          <a:lstStyle>
            <a:lvl1pPr algn="ctr">
              <a:defRPr sz="4000" spc="-10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fi-FI" dirty="0"/>
              <a:t>Kirjoita esityksen otsikko tähän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962089"/>
            <a:ext cx="6858000" cy="448856"/>
          </a:xfrm>
          <a:effectLst/>
        </p:spPr>
        <p:txBody>
          <a:bodyPr>
            <a:normAutofit/>
          </a:bodyPr>
          <a:lstStyle>
            <a:lvl1pPr marL="0" indent="0" algn="ctr">
              <a:buNone/>
              <a:defRPr sz="2400" spc="-50" baseline="0">
                <a:solidFill>
                  <a:schemeClr val="tx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i-FI" dirty="0"/>
              <a:t>Lisätiedot</a:t>
            </a:r>
            <a:endParaRPr lang="en-US" dirty="0"/>
          </a:p>
        </p:txBody>
      </p:sp>
      <p:sp>
        <p:nvSpPr>
          <p:cNvPr id="6" name="Kuvan paikkamerkki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527151" y="4741069"/>
            <a:ext cx="499997" cy="271143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500"/>
            </a:lvl1pPr>
          </a:lstStyle>
          <a:p>
            <a:r>
              <a:rPr lang="fi-FI" dirty="0"/>
              <a:t> 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1558722" y="1377744"/>
            <a:ext cx="6026556" cy="1102097"/>
            <a:chOff x="346393" y="401850"/>
            <a:chExt cx="5952816" cy="1088612"/>
          </a:xfrm>
        </p:grpSpPr>
        <p:grpSp>
          <p:nvGrpSpPr>
            <p:cNvPr id="8" name="Group 82"/>
            <p:cNvGrpSpPr>
              <a:grpSpLocks noChangeAspect="1"/>
            </p:cNvGrpSpPr>
            <p:nvPr/>
          </p:nvGrpSpPr>
          <p:grpSpPr bwMode="auto">
            <a:xfrm>
              <a:off x="2830256" y="445893"/>
              <a:ext cx="1048214" cy="1044569"/>
              <a:chOff x="1357" y="766"/>
              <a:chExt cx="863" cy="860"/>
            </a:xfrm>
          </p:grpSpPr>
          <p:sp>
            <p:nvSpPr>
              <p:cNvPr id="26" name="Freeform 83"/>
              <p:cNvSpPr>
                <a:spLocks noEditPoints="1"/>
              </p:cNvSpPr>
              <p:nvPr/>
            </p:nvSpPr>
            <p:spPr bwMode="auto">
              <a:xfrm>
                <a:off x="1553" y="994"/>
                <a:ext cx="469" cy="403"/>
              </a:xfrm>
              <a:custGeom>
                <a:avLst/>
                <a:gdLst>
                  <a:gd name="T0" fmla="*/ 218 w 245"/>
                  <a:gd name="T1" fmla="*/ 101 h 211"/>
                  <a:gd name="T2" fmla="*/ 186 w 245"/>
                  <a:gd name="T3" fmla="*/ 120 h 211"/>
                  <a:gd name="T4" fmla="*/ 154 w 245"/>
                  <a:gd name="T5" fmla="*/ 101 h 211"/>
                  <a:gd name="T6" fmla="*/ 123 w 245"/>
                  <a:gd name="T7" fmla="*/ 120 h 211"/>
                  <a:gd name="T8" fmla="*/ 91 w 245"/>
                  <a:gd name="T9" fmla="*/ 101 h 211"/>
                  <a:gd name="T10" fmla="*/ 59 w 245"/>
                  <a:gd name="T11" fmla="*/ 120 h 211"/>
                  <a:gd name="T12" fmla="*/ 28 w 245"/>
                  <a:gd name="T13" fmla="*/ 101 h 211"/>
                  <a:gd name="T14" fmla="*/ 0 w 245"/>
                  <a:gd name="T15" fmla="*/ 114 h 211"/>
                  <a:gd name="T16" fmla="*/ 123 w 245"/>
                  <a:gd name="T17" fmla="*/ 0 h 211"/>
                  <a:gd name="T18" fmla="*/ 245 w 245"/>
                  <a:gd name="T19" fmla="*/ 114 h 211"/>
                  <a:gd name="T20" fmla="*/ 218 w 245"/>
                  <a:gd name="T21" fmla="*/ 101 h 211"/>
                  <a:gd name="T22" fmla="*/ 123 w 245"/>
                  <a:gd name="T23" fmla="*/ 119 h 211"/>
                  <a:gd name="T24" fmla="*/ 123 w 245"/>
                  <a:gd name="T25" fmla="*/ 193 h 211"/>
                  <a:gd name="T26" fmla="*/ 140 w 245"/>
                  <a:gd name="T27" fmla="*/ 211 h 211"/>
                  <a:gd name="T28" fmla="*/ 158 w 245"/>
                  <a:gd name="T29" fmla="*/ 193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5" h="211">
                    <a:moveTo>
                      <a:pt x="218" y="101"/>
                    </a:moveTo>
                    <a:cubicBezTo>
                      <a:pt x="204" y="101"/>
                      <a:pt x="192" y="109"/>
                      <a:pt x="186" y="120"/>
                    </a:cubicBezTo>
                    <a:cubicBezTo>
                      <a:pt x="180" y="109"/>
                      <a:pt x="168" y="101"/>
                      <a:pt x="154" y="101"/>
                    </a:cubicBezTo>
                    <a:cubicBezTo>
                      <a:pt x="141" y="101"/>
                      <a:pt x="129" y="109"/>
                      <a:pt x="123" y="120"/>
                    </a:cubicBezTo>
                    <a:cubicBezTo>
                      <a:pt x="117" y="109"/>
                      <a:pt x="105" y="101"/>
                      <a:pt x="91" y="101"/>
                    </a:cubicBezTo>
                    <a:cubicBezTo>
                      <a:pt x="77" y="101"/>
                      <a:pt x="66" y="109"/>
                      <a:pt x="59" y="120"/>
                    </a:cubicBezTo>
                    <a:cubicBezTo>
                      <a:pt x="53" y="109"/>
                      <a:pt x="41" y="101"/>
                      <a:pt x="28" y="101"/>
                    </a:cubicBezTo>
                    <a:cubicBezTo>
                      <a:pt x="17" y="101"/>
                      <a:pt x="7" y="106"/>
                      <a:pt x="0" y="114"/>
                    </a:cubicBezTo>
                    <a:cubicBezTo>
                      <a:pt x="4" y="51"/>
                      <a:pt x="58" y="0"/>
                      <a:pt x="123" y="0"/>
                    </a:cubicBezTo>
                    <a:cubicBezTo>
                      <a:pt x="188" y="0"/>
                      <a:pt x="241" y="51"/>
                      <a:pt x="245" y="114"/>
                    </a:cubicBezTo>
                    <a:cubicBezTo>
                      <a:pt x="239" y="106"/>
                      <a:pt x="229" y="101"/>
                      <a:pt x="218" y="101"/>
                    </a:cubicBezTo>
                    <a:close/>
                    <a:moveTo>
                      <a:pt x="123" y="119"/>
                    </a:moveTo>
                    <a:cubicBezTo>
                      <a:pt x="123" y="193"/>
                      <a:pt x="123" y="193"/>
                      <a:pt x="123" y="193"/>
                    </a:cubicBezTo>
                    <a:cubicBezTo>
                      <a:pt x="123" y="203"/>
                      <a:pt x="131" y="211"/>
                      <a:pt x="140" y="211"/>
                    </a:cubicBezTo>
                    <a:cubicBezTo>
                      <a:pt x="150" y="211"/>
                      <a:pt x="158" y="203"/>
                      <a:pt x="158" y="193"/>
                    </a:cubicBezTo>
                  </a:path>
                </a:pathLst>
              </a:cu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27" name="Oval 84"/>
              <p:cNvSpPr>
                <a:spLocks noChangeArrowheads="1"/>
              </p:cNvSpPr>
              <p:nvPr/>
            </p:nvSpPr>
            <p:spPr bwMode="auto">
              <a:xfrm>
                <a:off x="1357" y="766"/>
                <a:ext cx="863" cy="860"/>
              </a:xfrm>
              <a:prstGeom prst="ellipse">
                <a:avLst/>
              </a:prstGeom>
              <a:noFill/>
              <a:ln w="28575" cap="flat" cmpd="sng">
                <a:solidFill>
                  <a:srgbClr val="6E6E6E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</p:grpSp>
        <p:grpSp>
          <p:nvGrpSpPr>
            <p:cNvPr id="9" name="Ryhmä 161"/>
            <p:cNvGrpSpPr>
              <a:grpSpLocks noChangeAspect="1"/>
            </p:cNvGrpSpPr>
            <p:nvPr/>
          </p:nvGrpSpPr>
          <p:grpSpPr>
            <a:xfrm>
              <a:off x="5253998" y="435377"/>
              <a:ext cx="1045211" cy="1044000"/>
              <a:chOff x="3371850" y="2398713"/>
              <a:chExt cx="1368425" cy="1366838"/>
            </a:xfrm>
          </p:grpSpPr>
          <p:sp>
            <p:nvSpPr>
              <p:cNvPr id="24" name="Freeform 88"/>
              <p:cNvSpPr>
                <a:spLocks/>
              </p:cNvSpPr>
              <p:nvPr/>
            </p:nvSpPr>
            <p:spPr bwMode="auto">
              <a:xfrm>
                <a:off x="3687763" y="2770188"/>
                <a:ext cx="735013" cy="677863"/>
              </a:xfrm>
              <a:custGeom>
                <a:avLst/>
                <a:gdLst>
                  <a:gd name="T0" fmla="*/ 222 w 242"/>
                  <a:gd name="T1" fmla="*/ 26 h 223"/>
                  <a:gd name="T2" fmla="*/ 153 w 242"/>
                  <a:gd name="T3" fmla="*/ 5 h 223"/>
                  <a:gd name="T4" fmla="*/ 121 w 242"/>
                  <a:gd name="T5" fmla="*/ 25 h 223"/>
                  <a:gd name="T6" fmla="*/ 88 w 242"/>
                  <a:gd name="T7" fmla="*/ 5 h 223"/>
                  <a:gd name="T8" fmla="*/ 20 w 242"/>
                  <a:gd name="T9" fmla="*/ 26 h 223"/>
                  <a:gd name="T10" fmla="*/ 1 w 242"/>
                  <a:gd name="T11" fmla="*/ 84 h 223"/>
                  <a:gd name="T12" fmla="*/ 23 w 242"/>
                  <a:gd name="T13" fmla="*/ 139 h 223"/>
                  <a:gd name="T14" fmla="*/ 89 w 242"/>
                  <a:gd name="T15" fmla="*/ 202 h 223"/>
                  <a:gd name="T16" fmla="*/ 121 w 242"/>
                  <a:gd name="T17" fmla="*/ 223 h 223"/>
                  <a:gd name="T18" fmla="*/ 153 w 242"/>
                  <a:gd name="T19" fmla="*/ 202 h 223"/>
                  <a:gd name="T20" fmla="*/ 219 w 242"/>
                  <a:gd name="T21" fmla="*/ 139 h 223"/>
                  <a:gd name="T22" fmla="*/ 241 w 242"/>
                  <a:gd name="T23" fmla="*/ 84 h 223"/>
                  <a:gd name="T24" fmla="*/ 222 w 242"/>
                  <a:gd name="T25" fmla="*/ 26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2" h="223">
                    <a:moveTo>
                      <a:pt x="222" y="26"/>
                    </a:moveTo>
                    <a:cubicBezTo>
                      <a:pt x="205" y="7"/>
                      <a:pt x="179" y="0"/>
                      <a:pt x="153" y="5"/>
                    </a:cubicBezTo>
                    <a:cubicBezTo>
                      <a:pt x="134" y="8"/>
                      <a:pt x="121" y="25"/>
                      <a:pt x="121" y="25"/>
                    </a:cubicBezTo>
                    <a:cubicBezTo>
                      <a:pt x="121" y="25"/>
                      <a:pt x="108" y="8"/>
                      <a:pt x="88" y="5"/>
                    </a:cubicBezTo>
                    <a:cubicBezTo>
                      <a:pt x="63" y="0"/>
                      <a:pt x="37" y="7"/>
                      <a:pt x="20" y="26"/>
                    </a:cubicBezTo>
                    <a:cubicBezTo>
                      <a:pt x="5" y="42"/>
                      <a:pt x="0" y="63"/>
                      <a:pt x="1" y="84"/>
                    </a:cubicBezTo>
                    <a:cubicBezTo>
                      <a:pt x="2" y="104"/>
                      <a:pt x="12" y="123"/>
                      <a:pt x="23" y="139"/>
                    </a:cubicBezTo>
                    <a:cubicBezTo>
                      <a:pt x="41" y="164"/>
                      <a:pt x="65" y="184"/>
                      <a:pt x="89" y="202"/>
                    </a:cubicBezTo>
                    <a:cubicBezTo>
                      <a:pt x="97" y="208"/>
                      <a:pt x="121" y="223"/>
                      <a:pt x="121" y="223"/>
                    </a:cubicBezTo>
                    <a:cubicBezTo>
                      <a:pt x="121" y="223"/>
                      <a:pt x="144" y="208"/>
                      <a:pt x="153" y="202"/>
                    </a:cubicBezTo>
                    <a:cubicBezTo>
                      <a:pt x="177" y="184"/>
                      <a:pt x="201" y="164"/>
                      <a:pt x="219" y="139"/>
                    </a:cubicBezTo>
                    <a:cubicBezTo>
                      <a:pt x="230" y="123"/>
                      <a:pt x="240" y="104"/>
                      <a:pt x="241" y="84"/>
                    </a:cubicBezTo>
                    <a:cubicBezTo>
                      <a:pt x="242" y="63"/>
                      <a:pt x="236" y="42"/>
                      <a:pt x="222" y="26"/>
                    </a:cubicBezTo>
                    <a:close/>
                  </a:path>
                </a:pathLst>
              </a:cu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25" name="Oval 89"/>
              <p:cNvSpPr>
                <a:spLocks noChangeArrowheads="1"/>
              </p:cNvSpPr>
              <p:nvPr/>
            </p:nvSpPr>
            <p:spPr bwMode="auto">
              <a:xfrm>
                <a:off x="3371850" y="2398713"/>
                <a:ext cx="1368425" cy="1366838"/>
              </a:xfrm>
              <a:prstGeom prst="ellipse">
                <a:avLst/>
              </a:prstGeom>
              <a:noFill/>
              <a:ln w="28575" cap="flat" cmpd="sng">
                <a:solidFill>
                  <a:srgbClr val="6E6E6E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</p:grpSp>
        <p:grpSp>
          <p:nvGrpSpPr>
            <p:cNvPr id="10" name="Group 92"/>
            <p:cNvGrpSpPr>
              <a:grpSpLocks noChangeAspect="1"/>
            </p:cNvGrpSpPr>
            <p:nvPr/>
          </p:nvGrpSpPr>
          <p:grpSpPr bwMode="auto">
            <a:xfrm>
              <a:off x="1578767" y="435377"/>
              <a:ext cx="1053039" cy="1044000"/>
              <a:chOff x="1734" y="1888"/>
              <a:chExt cx="466" cy="462"/>
            </a:xfrm>
          </p:grpSpPr>
          <p:sp>
            <p:nvSpPr>
              <p:cNvPr id="19" name="Oval 93"/>
              <p:cNvSpPr>
                <a:spLocks noChangeArrowheads="1"/>
              </p:cNvSpPr>
              <p:nvPr/>
            </p:nvSpPr>
            <p:spPr bwMode="auto">
              <a:xfrm>
                <a:off x="1861" y="2014"/>
                <a:ext cx="210" cy="93"/>
              </a:xfrm>
              <a:prstGeom prst="ellipse">
                <a:avLst/>
              </a:pr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20" name="Freeform 94"/>
              <p:cNvSpPr>
                <a:spLocks/>
              </p:cNvSpPr>
              <p:nvPr/>
            </p:nvSpPr>
            <p:spPr bwMode="auto">
              <a:xfrm>
                <a:off x="1861" y="2061"/>
                <a:ext cx="210" cy="88"/>
              </a:xfrm>
              <a:custGeom>
                <a:avLst/>
                <a:gdLst>
                  <a:gd name="T0" fmla="*/ 109 w 109"/>
                  <a:gd name="T1" fmla="*/ 0 h 46"/>
                  <a:gd name="T2" fmla="*/ 109 w 109"/>
                  <a:gd name="T3" fmla="*/ 21 h 46"/>
                  <a:gd name="T4" fmla="*/ 55 w 109"/>
                  <a:gd name="T5" fmla="*/ 46 h 46"/>
                  <a:gd name="T6" fmla="*/ 0 w 109"/>
                  <a:gd name="T7" fmla="*/ 21 h 46"/>
                  <a:gd name="T8" fmla="*/ 0 w 109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6">
                    <a:moveTo>
                      <a:pt x="109" y="0"/>
                    </a:moveTo>
                    <a:cubicBezTo>
                      <a:pt x="109" y="21"/>
                      <a:pt x="109" y="21"/>
                      <a:pt x="109" y="21"/>
                    </a:cubicBezTo>
                    <a:cubicBezTo>
                      <a:pt x="109" y="33"/>
                      <a:pt x="87" y="46"/>
                      <a:pt x="55" y="46"/>
                    </a:cubicBezTo>
                    <a:cubicBezTo>
                      <a:pt x="22" y="46"/>
                      <a:pt x="0" y="33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21" name="Freeform 95"/>
              <p:cNvSpPr>
                <a:spLocks/>
              </p:cNvSpPr>
              <p:nvPr/>
            </p:nvSpPr>
            <p:spPr bwMode="auto">
              <a:xfrm>
                <a:off x="1861" y="2099"/>
                <a:ext cx="210" cy="88"/>
              </a:xfrm>
              <a:custGeom>
                <a:avLst/>
                <a:gdLst>
                  <a:gd name="T0" fmla="*/ 109 w 109"/>
                  <a:gd name="T1" fmla="*/ 0 h 46"/>
                  <a:gd name="T2" fmla="*/ 109 w 109"/>
                  <a:gd name="T3" fmla="*/ 22 h 46"/>
                  <a:gd name="T4" fmla="*/ 55 w 109"/>
                  <a:gd name="T5" fmla="*/ 46 h 46"/>
                  <a:gd name="T6" fmla="*/ 0 w 109"/>
                  <a:gd name="T7" fmla="*/ 22 h 46"/>
                  <a:gd name="T8" fmla="*/ 0 w 109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6">
                    <a:moveTo>
                      <a:pt x="109" y="0"/>
                    </a:moveTo>
                    <a:cubicBezTo>
                      <a:pt x="109" y="22"/>
                      <a:pt x="109" y="22"/>
                      <a:pt x="109" y="22"/>
                    </a:cubicBezTo>
                    <a:cubicBezTo>
                      <a:pt x="109" y="33"/>
                      <a:pt x="87" y="46"/>
                      <a:pt x="55" y="46"/>
                    </a:cubicBezTo>
                    <a:cubicBezTo>
                      <a:pt x="22" y="46"/>
                      <a:pt x="0" y="33"/>
                      <a:pt x="0" y="2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22" name="Freeform 96"/>
              <p:cNvSpPr>
                <a:spLocks/>
              </p:cNvSpPr>
              <p:nvPr/>
            </p:nvSpPr>
            <p:spPr bwMode="auto">
              <a:xfrm>
                <a:off x="1861" y="2137"/>
                <a:ext cx="210" cy="87"/>
              </a:xfrm>
              <a:custGeom>
                <a:avLst/>
                <a:gdLst>
                  <a:gd name="T0" fmla="*/ 109 w 109"/>
                  <a:gd name="T1" fmla="*/ 0 h 45"/>
                  <a:gd name="T2" fmla="*/ 109 w 109"/>
                  <a:gd name="T3" fmla="*/ 21 h 45"/>
                  <a:gd name="T4" fmla="*/ 55 w 109"/>
                  <a:gd name="T5" fmla="*/ 45 h 45"/>
                  <a:gd name="T6" fmla="*/ 0 w 109"/>
                  <a:gd name="T7" fmla="*/ 21 h 45"/>
                  <a:gd name="T8" fmla="*/ 0 w 109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5">
                    <a:moveTo>
                      <a:pt x="109" y="0"/>
                    </a:moveTo>
                    <a:cubicBezTo>
                      <a:pt x="109" y="21"/>
                      <a:pt x="109" y="21"/>
                      <a:pt x="109" y="21"/>
                    </a:cubicBezTo>
                    <a:cubicBezTo>
                      <a:pt x="109" y="33"/>
                      <a:pt x="87" y="45"/>
                      <a:pt x="55" y="45"/>
                    </a:cubicBezTo>
                    <a:cubicBezTo>
                      <a:pt x="22" y="45"/>
                      <a:pt x="0" y="33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23" name="Oval 97"/>
              <p:cNvSpPr>
                <a:spLocks noChangeArrowheads="1"/>
              </p:cNvSpPr>
              <p:nvPr/>
            </p:nvSpPr>
            <p:spPr bwMode="auto">
              <a:xfrm>
                <a:off x="1734" y="1888"/>
                <a:ext cx="466" cy="462"/>
              </a:xfrm>
              <a:prstGeom prst="ellipse">
                <a:avLst/>
              </a:prstGeom>
              <a:noFill/>
              <a:ln w="28575" cap="flat" cmpd="sng">
                <a:solidFill>
                  <a:srgbClr val="6E6E6E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11" name="Ryhmä 170"/>
            <p:cNvGrpSpPr>
              <a:grpSpLocks noChangeAspect="1"/>
            </p:cNvGrpSpPr>
            <p:nvPr/>
          </p:nvGrpSpPr>
          <p:grpSpPr>
            <a:xfrm>
              <a:off x="4047092" y="435377"/>
              <a:ext cx="1048500" cy="1044000"/>
              <a:chOff x="4333441" y="2277355"/>
              <a:chExt cx="739775" cy="736600"/>
            </a:xfrm>
          </p:grpSpPr>
          <p:sp>
            <p:nvSpPr>
              <p:cNvPr id="13" name="Freeform 101"/>
              <p:cNvSpPr>
                <a:spLocks/>
              </p:cNvSpPr>
              <p:nvPr/>
            </p:nvSpPr>
            <p:spPr bwMode="auto">
              <a:xfrm>
                <a:off x="4509654" y="2517068"/>
                <a:ext cx="385763" cy="271463"/>
              </a:xfrm>
              <a:custGeom>
                <a:avLst/>
                <a:gdLst>
                  <a:gd name="T0" fmla="*/ 26 w 126"/>
                  <a:gd name="T1" fmla="*/ 89 h 89"/>
                  <a:gd name="T2" fmla="*/ 7 w 126"/>
                  <a:gd name="T3" fmla="*/ 89 h 89"/>
                  <a:gd name="T4" fmla="*/ 0 w 126"/>
                  <a:gd name="T5" fmla="*/ 81 h 89"/>
                  <a:gd name="T6" fmla="*/ 0 w 126"/>
                  <a:gd name="T7" fmla="*/ 8 h 89"/>
                  <a:gd name="T8" fmla="*/ 7 w 126"/>
                  <a:gd name="T9" fmla="*/ 0 h 89"/>
                  <a:gd name="T10" fmla="*/ 118 w 126"/>
                  <a:gd name="T11" fmla="*/ 0 h 89"/>
                  <a:gd name="T12" fmla="*/ 126 w 126"/>
                  <a:gd name="T13" fmla="*/ 8 h 89"/>
                  <a:gd name="T14" fmla="*/ 126 w 126"/>
                  <a:gd name="T15" fmla="*/ 81 h 89"/>
                  <a:gd name="T16" fmla="*/ 118 w 126"/>
                  <a:gd name="T17" fmla="*/ 89 h 89"/>
                  <a:gd name="T18" fmla="*/ 26 w 126"/>
                  <a:gd name="T19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6" h="89">
                    <a:moveTo>
                      <a:pt x="26" y="89"/>
                    </a:moveTo>
                    <a:cubicBezTo>
                      <a:pt x="7" y="89"/>
                      <a:pt x="7" y="89"/>
                      <a:pt x="7" y="89"/>
                    </a:cubicBezTo>
                    <a:cubicBezTo>
                      <a:pt x="0" y="89"/>
                      <a:pt x="0" y="82"/>
                      <a:pt x="0" y="8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0"/>
                      <a:pt x="6" y="0"/>
                      <a:pt x="7" y="0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125" y="0"/>
                      <a:pt x="126" y="6"/>
                      <a:pt x="126" y="8"/>
                    </a:cubicBezTo>
                    <a:cubicBezTo>
                      <a:pt x="126" y="81"/>
                      <a:pt x="126" y="81"/>
                      <a:pt x="126" y="81"/>
                    </a:cubicBezTo>
                    <a:cubicBezTo>
                      <a:pt x="126" y="88"/>
                      <a:pt x="119" y="89"/>
                      <a:pt x="118" y="89"/>
                    </a:cubicBezTo>
                    <a:lnTo>
                      <a:pt x="26" y="89"/>
                    </a:lnTo>
                    <a:close/>
                  </a:path>
                </a:pathLst>
              </a:cu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14" name="Freeform 102"/>
              <p:cNvSpPr>
                <a:spLocks/>
              </p:cNvSpPr>
              <p:nvPr/>
            </p:nvSpPr>
            <p:spPr bwMode="auto">
              <a:xfrm>
                <a:off x="4647766" y="2475793"/>
                <a:ext cx="107950" cy="41275"/>
              </a:xfrm>
              <a:custGeom>
                <a:avLst/>
                <a:gdLst>
                  <a:gd name="T0" fmla="*/ 0 w 35"/>
                  <a:gd name="T1" fmla="*/ 14 h 14"/>
                  <a:gd name="T2" fmla="*/ 0 w 35"/>
                  <a:gd name="T3" fmla="*/ 5 h 14"/>
                  <a:gd name="T4" fmla="*/ 6 w 35"/>
                  <a:gd name="T5" fmla="*/ 0 h 14"/>
                  <a:gd name="T6" fmla="*/ 30 w 35"/>
                  <a:gd name="T7" fmla="*/ 0 h 14"/>
                  <a:gd name="T8" fmla="*/ 35 w 35"/>
                  <a:gd name="T9" fmla="*/ 5 h 14"/>
                  <a:gd name="T10" fmla="*/ 35 w 35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4">
                    <a:moveTo>
                      <a:pt x="0" y="1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5" y="0"/>
                      <a:pt x="6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5" y="0"/>
                      <a:pt x="35" y="4"/>
                      <a:pt x="35" y="5"/>
                    </a:cubicBezTo>
                    <a:cubicBezTo>
                      <a:pt x="35" y="14"/>
                      <a:pt x="35" y="14"/>
                      <a:pt x="35" y="14"/>
                    </a:cubicBezTo>
                  </a:path>
                </a:pathLst>
              </a:cu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15" name="Line 103"/>
              <p:cNvSpPr>
                <a:spLocks noChangeShapeType="1"/>
              </p:cNvSpPr>
              <p:nvPr/>
            </p:nvSpPr>
            <p:spPr bwMode="auto">
              <a:xfrm>
                <a:off x="4562041" y="2590093"/>
                <a:ext cx="282575" cy="0"/>
              </a:xfrm>
              <a:prstGeom prst="line">
                <a:avLst/>
              </a:pr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16" name="Line 104"/>
              <p:cNvSpPr>
                <a:spLocks noChangeShapeType="1"/>
              </p:cNvSpPr>
              <p:nvPr/>
            </p:nvSpPr>
            <p:spPr bwMode="auto">
              <a:xfrm>
                <a:off x="4562041" y="2652005"/>
                <a:ext cx="282575" cy="0"/>
              </a:xfrm>
              <a:prstGeom prst="line">
                <a:avLst/>
              </a:pr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17" name="Line 105"/>
              <p:cNvSpPr>
                <a:spLocks noChangeShapeType="1"/>
              </p:cNvSpPr>
              <p:nvPr/>
            </p:nvSpPr>
            <p:spPr bwMode="auto">
              <a:xfrm>
                <a:off x="4562041" y="2715505"/>
                <a:ext cx="282575" cy="0"/>
              </a:xfrm>
              <a:prstGeom prst="line">
                <a:avLst/>
              </a:prstGeom>
              <a:noFill/>
              <a:ln w="28575" cap="rnd" cmpd="sng">
                <a:solidFill>
                  <a:srgbClr val="6E6E6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  <p:sp>
            <p:nvSpPr>
              <p:cNvPr id="18" name="Oval 106"/>
              <p:cNvSpPr>
                <a:spLocks noChangeArrowheads="1"/>
              </p:cNvSpPr>
              <p:nvPr/>
            </p:nvSpPr>
            <p:spPr bwMode="auto">
              <a:xfrm>
                <a:off x="4333441" y="2277355"/>
                <a:ext cx="739775" cy="736600"/>
              </a:xfrm>
              <a:prstGeom prst="ellipse">
                <a:avLst/>
              </a:prstGeom>
              <a:noFill/>
              <a:ln w="28575" cap="flat" cmpd="sng">
                <a:solidFill>
                  <a:srgbClr val="6E6E6E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i-FI" spc="-50" baseline="0"/>
              </a:p>
            </p:txBody>
          </p:sp>
        </p:grpSp>
        <p:pic>
          <p:nvPicPr>
            <p:cNvPr id="12" name="Kuva 1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6393" y="401850"/>
              <a:ext cx="1068195" cy="1078798"/>
            </a:xfrm>
            <a:prstGeom prst="rect">
              <a:avLst/>
            </a:prstGeom>
          </p:spPr>
        </p:pic>
      </p:grp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912FD357-4B2E-4B63-A395-BDA6C08038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7709852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nsilehti omalla kuvalla iso kuva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3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aseline="0">
                <a:solidFill>
                  <a:srgbClr val="D1D2D3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2934003" y="373064"/>
            <a:ext cx="3275995" cy="3275998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 err="1"/>
              <a:t>Liitä</a:t>
            </a:r>
            <a:r>
              <a:rPr lang="en-US" dirty="0"/>
              <a:t> </a:t>
            </a:r>
            <a:r>
              <a:rPr lang="en-US" dirty="0" err="1"/>
              <a:t>iso</a:t>
            </a:r>
            <a:r>
              <a:rPr lang="en-US" dirty="0"/>
              <a:t> </a:t>
            </a:r>
            <a:r>
              <a:rPr lang="en-US" dirty="0" err="1"/>
              <a:t>ikoni</a:t>
            </a:r>
            <a:r>
              <a:rPr lang="en-US" dirty="0"/>
              <a:t> </a:t>
            </a:r>
            <a:r>
              <a:rPr lang="en-US" dirty="0" err="1"/>
              <a:t>tähän</a:t>
            </a:r>
            <a:endParaRPr lang="en-US" dirty="0"/>
          </a:p>
          <a:p>
            <a:r>
              <a:rPr lang="en-US" dirty="0" err="1"/>
              <a:t>Muotoile</a:t>
            </a:r>
            <a:r>
              <a:rPr lang="en-US" dirty="0"/>
              <a:t> </a:t>
            </a:r>
            <a:r>
              <a:rPr lang="en-US" dirty="0" err="1"/>
              <a:t>muotoa</a:t>
            </a:r>
            <a:r>
              <a:rPr lang="en-US" dirty="0"/>
              <a:t> </a:t>
            </a:r>
            <a:r>
              <a:rPr lang="en-US" dirty="0" err="1"/>
              <a:t>toiminnan</a:t>
            </a:r>
            <a:r>
              <a:rPr lang="en-US" dirty="0"/>
              <a:t> </a:t>
            </a:r>
            <a:r>
              <a:rPr lang="en-US" dirty="0" err="1"/>
              <a:t>kautta</a:t>
            </a:r>
            <a:r>
              <a:rPr lang="en-US" dirty="0"/>
              <a:t>, </a:t>
            </a:r>
            <a:r>
              <a:rPr lang="en-US" dirty="0" err="1"/>
              <a:t>valitsemalla</a:t>
            </a:r>
            <a:r>
              <a:rPr lang="en-US" dirty="0"/>
              <a:t> </a:t>
            </a:r>
            <a:r>
              <a:rPr lang="en-US" dirty="0" err="1"/>
              <a:t>kuva</a:t>
            </a:r>
            <a:r>
              <a:rPr lang="en-US" dirty="0"/>
              <a:t>- tai </a:t>
            </a:r>
            <a:r>
              <a:rPr lang="en-US" dirty="0" err="1"/>
              <a:t>pintakuviotäyttö</a:t>
            </a:r>
            <a:endParaRPr lang="en-US" dirty="0"/>
          </a:p>
        </p:txBody>
      </p:sp>
      <p:sp>
        <p:nvSpPr>
          <p:cNvPr id="14" name="Otsikko 1"/>
          <p:cNvSpPr>
            <a:spLocks noGrp="1"/>
          </p:cNvSpPr>
          <p:nvPr>
            <p:ph type="ctrTitle" hasCustomPrompt="1"/>
          </p:nvPr>
        </p:nvSpPr>
        <p:spPr>
          <a:xfrm>
            <a:off x="450851" y="3626804"/>
            <a:ext cx="8242300" cy="788753"/>
          </a:xfrm>
          <a:prstGeom prst="rect">
            <a:avLst/>
          </a:prstGeom>
          <a:effectLst>
            <a:outerShdw blurRad="88900" dist="508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>
            <a:lvl1pPr algn="ctr">
              <a:defRPr sz="3600" b="0" spc="-50">
                <a:solidFill>
                  <a:schemeClr val="bg1"/>
                </a:solidFill>
                <a:effectLst/>
              </a:defRPr>
            </a:lvl1pPr>
          </a:lstStyle>
          <a:p>
            <a:r>
              <a:rPr lang="fi-FI" dirty="0"/>
              <a:t>Kansilehti, kuvalla</a:t>
            </a:r>
          </a:p>
        </p:txBody>
      </p:sp>
      <p:sp>
        <p:nvSpPr>
          <p:cNvPr id="15" name="Alaotsikko 2"/>
          <p:cNvSpPr>
            <a:spLocks noGrp="1"/>
          </p:cNvSpPr>
          <p:nvPr>
            <p:ph type="subTitle" idx="1"/>
          </p:nvPr>
        </p:nvSpPr>
        <p:spPr>
          <a:xfrm>
            <a:off x="451195" y="4443413"/>
            <a:ext cx="8238477" cy="540792"/>
          </a:xfrm>
          <a:prstGeom prst="rect">
            <a:avLst/>
          </a:prstGeom>
          <a:effectLst>
            <a:outerShdw blurRad="88900" dist="50800" dir="2700000" algn="tl" rotWithShape="0">
              <a:prstClr val="black">
                <a:alpha val="11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2000" spc="-5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fi-FI" dirty="0"/>
          </a:p>
        </p:txBody>
      </p:sp>
      <p:sp>
        <p:nvSpPr>
          <p:cNvPr id="9" name="Kuvan paikkamerkki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527151" y="4741069"/>
            <a:ext cx="499997" cy="271143"/>
          </a:xfrm>
          <a:blipFill>
            <a:blip r:embed="rId3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500"/>
            </a:lvl1pPr>
          </a:lstStyle>
          <a:p>
            <a:r>
              <a:rPr lang="fi-FI" dirty="0"/>
              <a:t> 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1A95C1A-B36F-4C0B-8E4A-D70C53C0D9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bg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  <p:sp>
        <p:nvSpPr>
          <p:cNvPr id="10" name="Confidentiality">
            <a:extLst>
              <a:ext uri="{FF2B5EF4-FFF2-40B4-BE49-F238E27FC236}">
                <a16:creationId xmlns:a16="http://schemas.microsoft.com/office/drawing/2014/main" id="{85E7444F-9C24-413C-BE44-77DECD39C0B9}"/>
              </a:ext>
            </a:extLst>
          </p:cNvPr>
          <p:cNvSpPr/>
          <p:nvPr userDrawn="1"/>
        </p:nvSpPr>
        <p:spPr>
          <a:xfrm>
            <a:off x="60753" y="4802987"/>
            <a:ext cx="450001" cy="1651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ctr" anchorCtr="0"/>
          <a:lstStyle/>
          <a:p>
            <a:pPr algn="ctr"/>
            <a:r>
              <a:rPr lang="fi-FI" sz="750" noProof="0" dirty="0">
                <a:solidFill>
                  <a:schemeClr val="bg1"/>
                </a:solidFill>
                <a:latin typeface="OP Chevin Pro Light" pitchFamily="34" charset="0"/>
              </a:rPr>
              <a:t>© OP</a:t>
            </a:r>
          </a:p>
        </p:txBody>
      </p:sp>
    </p:spTree>
    <p:extLst>
      <p:ext uri="{BB962C8B-B14F-4D97-AF65-F5344CB8AC3E}">
        <p14:creationId xmlns:p14="http://schemas.microsoft.com/office/powerpoint/2010/main" val="16300627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3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aseline="0">
                <a:solidFill>
                  <a:srgbClr val="D1D2D3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Otsikko 1"/>
          <p:cNvSpPr>
            <a:spLocks noGrp="1"/>
          </p:cNvSpPr>
          <p:nvPr>
            <p:ph type="ctrTitle" hasCustomPrompt="1"/>
          </p:nvPr>
        </p:nvSpPr>
        <p:spPr>
          <a:xfrm>
            <a:off x="462776" y="3560777"/>
            <a:ext cx="8242300" cy="601375"/>
          </a:xfrm>
          <a:prstGeom prst="rect">
            <a:avLst/>
          </a:prstGeom>
          <a:effectLst>
            <a:outerShdw blurRad="114300" dist="38100" dir="2700000" algn="tl" rotWithShape="0">
              <a:srgbClr val="000000">
                <a:alpha val="20000"/>
              </a:srgbClr>
            </a:outerShdw>
          </a:effectLst>
        </p:spPr>
        <p:txBody>
          <a:bodyPr>
            <a:noAutofit/>
          </a:bodyPr>
          <a:lstStyle>
            <a:lvl1pPr algn="ctr">
              <a:defRPr sz="3600" b="0" spc="-50"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Kansilehti, kuvalla</a:t>
            </a:r>
          </a:p>
        </p:txBody>
      </p:sp>
      <p:sp>
        <p:nvSpPr>
          <p:cNvPr id="8" name="Tekstin paikkamerkki 3"/>
          <p:cNvSpPr>
            <a:spLocks noGrp="1"/>
          </p:cNvSpPr>
          <p:nvPr>
            <p:ph type="body" sz="quarter" idx="16" hasCustomPrompt="1"/>
          </p:nvPr>
        </p:nvSpPr>
        <p:spPr>
          <a:xfrm>
            <a:off x="469484" y="4235658"/>
            <a:ext cx="2450863" cy="475373"/>
          </a:xfrm>
          <a:effectLst>
            <a:outerShdw blurRad="88900" dist="38100" dir="2700000" algn="tl" rotWithShape="0">
              <a:srgbClr val="000000">
                <a:alpha val="20000"/>
              </a:srgbClr>
            </a:outerShdw>
          </a:effectLst>
        </p:spPr>
        <p:txBody>
          <a:bodyPr>
            <a:noAutofit/>
          </a:bodyPr>
          <a:lstStyle>
            <a:lvl1pPr marL="0" indent="0">
              <a:buNone/>
              <a:defRPr sz="1200" b="0" spc="-50">
                <a:solidFill>
                  <a:schemeClr val="bg1"/>
                </a:solidFill>
              </a:defRPr>
            </a:lvl1pPr>
            <a:lvl2pPr marL="252000" indent="0">
              <a:buNone/>
              <a:defRPr sz="1200">
                <a:solidFill>
                  <a:srgbClr val="FFFFFF"/>
                </a:solidFill>
              </a:defRPr>
            </a:lvl2pPr>
            <a:lvl3pPr marL="504000" indent="0">
              <a:buNone/>
              <a:defRPr sz="1200">
                <a:solidFill>
                  <a:srgbClr val="FFFFFF"/>
                </a:solidFill>
              </a:defRPr>
            </a:lvl3pPr>
            <a:lvl4pPr marL="756000" indent="0">
              <a:buNone/>
              <a:defRPr sz="1200">
                <a:solidFill>
                  <a:srgbClr val="FFFFFF"/>
                </a:solidFill>
              </a:defRPr>
            </a:lvl4pPr>
            <a:lvl5pPr marL="1008000" indent="0">
              <a:buNone/>
              <a:defRPr sz="12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err="1"/>
              <a:t>Nimi</a:t>
            </a:r>
            <a:r>
              <a:rPr lang="en-US" dirty="0"/>
              <a:t>/</a:t>
            </a:r>
            <a:r>
              <a:rPr lang="en-US" dirty="0" err="1"/>
              <a:t>nimet</a:t>
            </a:r>
            <a:endParaRPr lang="en-US" dirty="0"/>
          </a:p>
        </p:txBody>
      </p:sp>
      <p:sp>
        <p:nvSpPr>
          <p:cNvPr id="10" name="Tekstin paikkamerkki 3"/>
          <p:cNvSpPr>
            <a:spLocks noGrp="1"/>
          </p:cNvSpPr>
          <p:nvPr>
            <p:ph type="body" sz="quarter" idx="17" hasCustomPrompt="1"/>
          </p:nvPr>
        </p:nvSpPr>
        <p:spPr>
          <a:xfrm>
            <a:off x="3360989" y="4235658"/>
            <a:ext cx="2450863" cy="475373"/>
          </a:xfrm>
          <a:effectLst>
            <a:outerShdw blurRad="88900" dist="38100" dir="2700000" algn="tl" rotWithShape="0">
              <a:srgbClr val="000000">
                <a:alpha val="20000"/>
              </a:srgbClr>
            </a:outerShdw>
          </a:effectLst>
        </p:spPr>
        <p:txBody>
          <a:bodyPr>
            <a:noAutofit/>
          </a:bodyPr>
          <a:lstStyle>
            <a:lvl1pPr marL="0" indent="0">
              <a:buNone/>
              <a:defRPr sz="1200" b="0" spc="-50">
                <a:solidFill>
                  <a:schemeClr val="bg1"/>
                </a:solidFill>
              </a:defRPr>
            </a:lvl1pPr>
            <a:lvl2pPr marL="252000" indent="0">
              <a:buNone/>
              <a:defRPr sz="1200">
                <a:solidFill>
                  <a:srgbClr val="FFFFFF"/>
                </a:solidFill>
              </a:defRPr>
            </a:lvl2pPr>
            <a:lvl3pPr marL="504000" indent="0">
              <a:buNone/>
              <a:defRPr sz="1200">
                <a:solidFill>
                  <a:srgbClr val="FFFFFF"/>
                </a:solidFill>
              </a:defRPr>
            </a:lvl3pPr>
            <a:lvl4pPr marL="756000" indent="0">
              <a:buNone/>
              <a:defRPr sz="1200">
                <a:solidFill>
                  <a:srgbClr val="FFFFFF"/>
                </a:solidFill>
              </a:defRPr>
            </a:lvl4pPr>
            <a:lvl5pPr marL="1008000" indent="0">
              <a:buNone/>
              <a:defRPr sz="12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err="1"/>
              <a:t>Nimi</a:t>
            </a:r>
            <a:r>
              <a:rPr lang="en-US" dirty="0"/>
              <a:t>/</a:t>
            </a:r>
            <a:r>
              <a:rPr lang="en-US" dirty="0" err="1"/>
              <a:t>nimet</a:t>
            </a:r>
            <a:endParaRPr lang="en-US" dirty="0"/>
          </a:p>
        </p:txBody>
      </p:sp>
      <p:sp>
        <p:nvSpPr>
          <p:cNvPr id="22" name="Tekstin paikkamerkki 3"/>
          <p:cNvSpPr>
            <a:spLocks noGrp="1"/>
          </p:cNvSpPr>
          <p:nvPr>
            <p:ph type="body" sz="quarter" idx="19" hasCustomPrompt="1"/>
          </p:nvPr>
        </p:nvSpPr>
        <p:spPr>
          <a:xfrm>
            <a:off x="6252494" y="4235658"/>
            <a:ext cx="2450863" cy="475373"/>
          </a:xfrm>
          <a:effectLst>
            <a:outerShdw blurRad="88900" dist="38100" dir="2700000" algn="tl" rotWithShape="0">
              <a:srgbClr val="000000">
                <a:alpha val="20000"/>
              </a:srgbClr>
            </a:outerShdw>
          </a:effectLst>
        </p:spPr>
        <p:txBody>
          <a:bodyPr>
            <a:noAutofit/>
          </a:bodyPr>
          <a:lstStyle>
            <a:lvl1pPr marL="0" indent="0">
              <a:buNone/>
              <a:defRPr sz="1200" b="0" spc="-50">
                <a:solidFill>
                  <a:schemeClr val="bg1"/>
                </a:solidFill>
              </a:defRPr>
            </a:lvl1pPr>
            <a:lvl2pPr marL="252000" indent="0">
              <a:buNone/>
              <a:defRPr sz="1200">
                <a:solidFill>
                  <a:srgbClr val="FFFFFF"/>
                </a:solidFill>
              </a:defRPr>
            </a:lvl2pPr>
            <a:lvl3pPr marL="504000" indent="0">
              <a:buNone/>
              <a:defRPr sz="1200">
                <a:solidFill>
                  <a:srgbClr val="FFFFFF"/>
                </a:solidFill>
              </a:defRPr>
            </a:lvl3pPr>
            <a:lvl4pPr marL="756000" indent="0">
              <a:buNone/>
              <a:defRPr sz="1200">
                <a:solidFill>
                  <a:srgbClr val="FFFFFF"/>
                </a:solidFill>
              </a:defRPr>
            </a:lvl4pPr>
            <a:lvl5pPr marL="1008000" indent="0">
              <a:buNone/>
              <a:defRPr sz="12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err="1"/>
              <a:t>Nimi</a:t>
            </a:r>
            <a:r>
              <a:rPr lang="en-US" dirty="0"/>
              <a:t>/</a:t>
            </a:r>
            <a:r>
              <a:rPr lang="en-US" dirty="0" err="1"/>
              <a:t>nimet</a:t>
            </a:r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3042002" y="373064"/>
            <a:ext cx="3059996" cy="3059999"/>
          </a:xfrm>
        </p:spPr>
        <p:txBody>
          <a:bodyPr anchor="ctr"/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r>
              <a:rPr lang="en-US" dirty="0" err="1"/>
              <a:t>Liitä</a:t>
            </a:r>
            <a:r>
              <a:rPr lang="en-US" dirty="0"/>
              <a:t> </a:t>
            </a:r>
            <a:r>
              <a:rPr lang="en-US" dirty="0" err="1"/>
              <a:t>iso</a:t>
            </a:r>
            <a:r>
              <a:rPr lang="en-US" dirty="0"/>
              <a:t> </a:t>
            </a:r>
            <a:r>
              <a:rPr lang="en-US" dirty="0" err="1"/>
              <a:t>ikoni</a:t>
            </a:r>
            <a:r>
              <a:rPr lang="en-US" dirty="0"/>
              <a:t> </a:t>
            </a:r>
            <a:r>
              <a:rPr lang="en-US" dirty="0" err="1"/>
              <a:t>tähän</a:t>
            </a:r>
            <a:endParaRPr lang="en-US" dirty="0"/>
          </a:p>
          <a:p>
            <a:r>
              <a:rPr lang="en-US" dirty="0" err="1"/>
              <a:t>Muotoile</a:t>
            </a:r>
            <a:r>
              <a:rPr lang="en-US" dirty="0"/>
              <a:t> </a:t>
            </a:r>
            <a:r>
              <a:rPr lang="en-US" dirty="0" err="1"/>
              <a:t>muotoa</a:t>
            </a:r>
            <a:r>
              <a:rPr lang="en-US" dirty="0"/>
              <a:t> </a:t>
            </a:r>
            <a:r>
              <a:rPr lang="en-US" dirty="0" err="1"/>
              <a:t>toiminnan</a:t>
            </a:r>
            <a:r>
              <a:rPr lang="en-US" dirty="0"/>
              <a:t> </a:t>
            </a:r>
            <a:r>
              <a:rPr lang="en-US" dirty="0" err="1"/>
              <a:t>kautta</a:t>
            </a:r>
            <a:r>
              <a:rPr lang="en-US" dirty="0"/>
              <a:t>, </a:t>
            </a:r>
            <a:r>
              <a:rPr lang="en-US" dirty="0" err="1"/>
              <a:t>valitsemalla</a:t>
            </a:r>
            <a:r>
              <a:rPr lang="en-US" dirty="0"/>
              <a:t> </a:t>
            </a:r>
            <a:r>
              <a:rPr lang="en-US" dirty="0" err="1"/>
              <a:t>kuva</a:t>
            </a:r>
            <a:r>
              <a:rPr lang="en-US" dirty="0"/>
              <a:t>- tai </a:t>
            </a:r>
            <a:r>
              <a:rPr lang="en-US" dirty="0" err="1"/>
              <a:t>pintakuviotäyttö</a:t>
            </a:r>
            <a:endParaRPr lang="en-US" dirty="0"/>
          </a:p>
        </p:txBody>
      </p:sp>
      <p:sp>
        <p:nvSpPr>
          <p:cNvPr id="11" name="Kuvan paikkamerkki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527151" y="4741069"/>
            <a:ext cx="499997" cy="271143"/>
          </a:xfrm>
          <a:blipFill>
            <a:blip r:embed="rId3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500"/>
            </a:lvl1pPr>
          </a:lstStyle>
          <a:p>
            <a:r>
              <a:rPr lang="fi-FI" dirty="0"/>
              <a:t> 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CEBB8E-B92B-4E9F-89E3-1B8CEF5B5F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bg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  <p:sp>
        <p:nvSpPr>
          <p:cNvPr id="12" name="Confidentiality">
            <a:extLst>
              <a:ext uri="{FF2B5EF4-FFF2-40B4-BE49-F238E27FC236}">
                <a16:creationId xmlns:a16="http://schemas.microsoft.com/office/drawing/2014/main" id="{8CD2C790-0C41-4F73-BA9B-8DC3F756E889}"/>
              </a:ext>
            </a:extLst>
          </p:cNvPr>
          <p:cNvSpPr/>
          <p:nvPr userDrawn="1"/>
        </p:nvSpPr>
        <p:spPr>
          <a:xfrm>
            <a:off x="60753" y="4802987"/>
            <a:ext cx="450001" cy="1651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ctr" anchorCtr="0"/>
          <a:lstStyle/>
          <a:p>
            <a:pPr algn="ctr"/>
            <a:r>
              <a:rPr lang="fi-FI" sz="750" noProof="0" dirty="0">
                <a:solidFill>
                  <a:schemeClr val="bg1"/>
                </a:solidFill>
                <a:latin typeface="OP Chevin Pro Light" pitchFamily="34" charset="0"/>
              </a:rPr>
              <a:t>© OP</a:t>
            </a:r>
          </a:p>
        </p:txBody>
      </p:sp>
    </p:spTree>
    <p:extLst>
      <p:ext uri="{BB962C8B-B14F-4D97-AF65-F5344CB8AC3E}">
        <p14:creationId xmlns:p14="http://schemas.microsoft.com/office/powerpoint/2010/main" val="26837464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_omalla kuvalla_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3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aseline="0">
                <a:solidFill>
                  <a:srgbClr val="D1D2D3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74815"/>
            <a:ext cx="6858000" cy="1413761"/>
          </a:xfrm>
          <a:effectLst>
            <a:outerShdw blurRad="88900" dist="50800" dir="2700000" algn="tl" rotWithShape="0">
              <a:prstClr val="black">
                <a:alpha val="20000"/>
              </a:prstClr>
            </a:outerShdw>
          </a:effectLst>
        </p:spPr>
        <p:txBody>
          <a:bodyPr anchor="b">
            <a:noAutofit/>
          </a:bodyPr>
          <a:lstStyle>
            <a:lvl1pPr algn="ctr">
              <a:defRPr sz="4000" spc="-100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92544"/>
            <a:ext cx="6858000" cy="443816"/>
          </a:xfrm>
          <a:effectLst>
            <a:outerShdw blurRad="88900" dist="508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2400" spc="-50">
                <a:solidFill>
                  <a:schemeClr val="bg1"/>
                </a:solidFill>
                <a:effectLst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Kuvan paikkamerkki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527151" y="4741069"/>
            <a:ext cx="499997" cy="271143"/>
          </a:xfrm>
          <a:blipFill>
            <a:blip r:embed="rId3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500"/>
            </a:lvl1pPr>
          </a:lstStyle>
          <a:p>
            <a:r>
              <a:rPr lang="fi-FI" dirty="0"/>
              <a:t> 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C4E3B8B-A714-4DA1-AD0B-6E5973475F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bg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  <p:sp>
        <p:nvSpPr>
          <p:cNvPr id="9" name="Confidentiality">
            <a:extLst>
              <a:ext uri="{FF2B5EF4-FFF2-40B4-BE49-F238E27FC236}">
                <a16:creationId xmlns:a16="http://schemas.microsoft.com/office/drawing/2014/main" id="{4BC7BB78-71A8-4B52-97E9-4175E7B2F284}"/>
              </a:ext>
            </a:extLst>
          </p:cNvPr>
          <p:cNvSpPr/>
          <p:nvPr userDrawn="1"/>
        </p:nvSpPr>
        <p:spPr>
          <a:xfrm>
            <a:off x="60753" y="4802987"/>
            <a:ext cx="450001" cy="1651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ctr" anchorCtr="0"/>
          <a:lstStyle/>
          <a:p>
            <a:pPr algn="ctr"/>
            <a:r>
              <a:rPr lang="fi-FI" sz="750" noProof="0" dirty="0">
                <a:solidFill>
                  <a:schemeClr val="bg1"/>
                </a:solidFill>
                <a:latin typeface="OP Chevin Pro Light" pitchFamily="34" charset="0"/>
              </a:rPr>
              <a:t>© OP</a:t>
            </a:r>
          </a:p>
        </p:txBody>
      </p:sp>
    </p:spTree>
    <p:extLst>
      <p:ext uri="{BB962C8B-B14F-4D97-AF65-F5344CB8AC3E}">
        <p14:creationId xmlns:p14="http://schemas.microsoft.com/office/powerpoint/2010/main" val="13535442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tsikkodia_omalla kuvalla_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3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aseline="0">
                <a:solidFill>
                  <a:srgbClr val="D1D2D3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708150"/>
            <a:ext cx="6858000" cy="1413761"/>
          </a:xfrm>
          <a:effectLst>
            <a:outerShdw blurRad="88900" dist="50800" dir="2700000" algn="tl" rotWithShape="0">
              <a:prstClr val="black">
                <a:alpha val="2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4000" spc="-100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Kuvan paikkamerkki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527151" y="4741069"/>
            <a:ext cx="499997" cy="271143"/>
          </a:xfrm>
          <a:blipFill>
            <a:blip r:embed="rId3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500"/>
            </a:lvl1pPr>
          </a:lstStyle>
          <a:p>
            <a:r>
              <a:rPr lang="fi-FI" dirty="0"/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1B852-FDAD-43BF-A4A1-C9E9E844BB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bg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  <p:sp>
        <p:nvSpPr>
          <p:cNvPr id="7" name="Confidentiality">
            <a:extLst>
              <a:ext uri="{FF2B5EF4-FFF2-40B4-BE49-F238E27FC236}">
                <a16:creationId xmlns:a16="http://schemas.microsoft.com/office/drawing/2014/main" id="{5CD9246C-826E-4C92-B158-08AA2FF59236}"/>
              </a:ext>
            </a:extLst>
          </p:cNvPr>
          <p:cNvSpPr/>
          <p:nvPr userDrawn="1"/>
        </p:nvSpPr>
        <p:spPr>
          <a:xfrm>
            <a:off x="60753" y="4802987"/>
            <a:ext cx="450001" cy="1651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ctr" anchorCtr="0"/>
          <a:lstStyle/>
          <a:p>
            <a:pPr algn="ctr"/>
            <a:r>
              <a:rPr lang="fi-FI" sz="750" noProof="0" dirty="0">
                <a:solidFill>
                  <a:schemeClr val="bg1"/>
                </a:solidFill>
                <a:latin typeface="OP Chevin Pro Light" pitchFamily="34" charset="0"/>
              </a:rPr>
              <a:t>© OP</a:t>
            </a:r>
          </a:p>
        </p:txBody>
      </p:sp>
    </p:spTree>
    <p:extLst>
      <p:ext uri="{BB962C8B-B14F-4D97-AF65-F5344CB8AC3E}">
        <p14:creationId xmlns:p14="http://schemas.microsoft.com/office/powerpoint/2010/main" val="1444220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 vas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-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754" y="1246592"/>
            <a:ext cx="3997746" cy="3401839"/>
          </a:xfrm>
        </p:spPr>
        <p:txBody>
          <a:bodyPr>
            <a:noAutofit/>
          </a:bodyPr>
          <a:lstStyle>
            <a:lvl1pPr>
              <a:defRPr spc="-50" baseline="0"/>
            </a:lvl1pPr>
            <a:lvl2pPr>
              <a:defRPr spc="-50" baseline="0"/>
            </a:lvl2pPr>
            <a:lvl3pPr>
              <a:defRPr spc="-50" baseline="0"/>
            </a:lvl3pPr>
            <a:lvl4pPr>
              <a:defRPr spc="-50" baseline="0"/>
            </a:lvl4pPr>
            <a:lvl5pPr>
              <a:defRPr spc="-5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B238053C-C71E-4036-964D-C57183A3E99B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pc="-50" baseline="0"/>
            </a:lvl1pPr>
          </a:lstStyle>
          <a:p>
            <a:fld id="{2CFBC310-412D-4841-958B-3949C676B8F0}" type="slidenum">
              <a:rPr lang="fi-FI" smtClean="0"/>
              <a:pPr/>
              <a:t>‹#›</a:t>
            </a:fld>
            <a:endParaRPr lang="fi-FI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BE65326-D5D9-4020-B151-76B1C978AB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905580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älikansi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3"/>
          <p:cNvSpPr>
            <a:spLocks noGrp="1" noChangeAspect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aseline="0">
                <a:solidFill>
                  <a:srgbClr val="D1D2D3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7157" y="1250398"/>
            <a:ext cx="4140000" cy="57600"/>
          </a:xfrm>
          <a:custGeom>
            <a:avLst/>
            <a:gdLst>
              <a:gd name="connsiteX0" fmla="*/ 0 w 4140000"/>
              <a:gd name="connsiteY0" fmla="*/ 0 h 2770059"/>
              <a:gd name="connsiteX1" fmla="*/ 4140000 w 4140000"/>
              <a:gd name="connsiteY1" fmla="*/ 0 h 2770059"/>
              <a:gd name="connsiteX2" fmla="*/ 4012736 w 4140000"/>
              <a:gd name="connsiteY2" fmla="*/ 85152 h 2770059"/>
              <a:gd name="connsiteX3" fmla="*/ 0 w 4140000"/>
              <a:gd name="connsiteY3" fmla="*/ 85152 h 2770059"/>
              <a:gd name="connsiteX4" fmla="*/ 0 w 4140000"/>
              <a:gd name="connsiteY4" fmla="*/ 2770059 h 2770059"/>
              <a:gd name="connsiteX5" fmla="*/ 0 w 4140000"/>
              <a:gd name="connsiteY5" fmla="*/ 2770059 h 2770059"/>
              <a:gd name="connsiteX6" fmla="*/ 0 w 4140000"/>
              <a:gd name="connsiteY6" fmla="*/ 0 h 2770059"/>
              <a:gd name="connsiteX0" fmla="*/ 0 w 4140000"/>
              <a:gd name="connsiteY0" fmla="*/ 0 h 2770059"/>
              <a:gd name="connsiteX1" fmla="*/ 4140000 w 4140000"/>
              <a:gd name="connsiteY1" fmla="*/ 0 h 2770059"/>
              <a:gd name="connsiteX2" fmla="*/ 4012736 w 4140000"/>
              <a:gd name="connsiteY2" fmla="*/ 85152 h 2770059"/>
              <a:gd name="connsiteX3" fmla="*/ 0 w 4140000"/>
              <a:gd name="connsiteY3" fmla="*/ 85152 h 2770059"/>
              <a:gd name="connsiteX4" fmla="*/ 0 w 4140000"/>
              <a:gd name="connsiteY4" fmla="*/ 2770059 h 2770059"/>
              <a:gd name="connsiteX5" fmla="*/ 0 w 4140000"/>
              <a:gd name="connsiteY5" fmla="*/ 0 h 2770059"/>
              <a:gd name="connsiteX0" fmla="*/ 0 w 4140000"/>
              <a:gd name="connsiteY0" fmla="*/ 0 h 85152"/>
              <a:gd name="connsiteX1" fmla="*/ 4140000 w 4140000"/>
              <a:gd name="connsiteY1" fmla="*/ 0 h 85152"/>
              <a:gd name="connsiteX2" fmla="*/ 4012736 w 4140000"/>
              <a:gd name="connsiteY2" fmla="*/ 85152 h 85152"/>
              <a:gd name="connsiteX3" fmla="*/ 0 w 4140000"/>
              <a:gd name="connsiteY3" fmla="*/ 85152 h 85152"/>
              <a:gd name="connsiteX4" fmla="*/ 0 w 4140000"/>
              <a:gd name="connsiteY4" fmla="*/ 0 h 85152"/>
              <a:gd name="connsiteX0" fmla="*/ 0 w 4140000"/>
              <a:gd name="connsiteY0" fmla="*/ 0 h 85152"/>
              <a:gd name="connsiteX1" fmla="*/ 4140000 w 4140000"/>
              <a:gd name="connsiteY1" fmla="*/ 0 h 85152"/>
              <a:gd name="connsiteX2" fmla="*/ 4136561 w 4140000"/>
              <a:gd name="connsiteY2" fmla="*/ 85152 h 85152"/>
              <a:gd name="connsiteX3" fmla="*/ 0 w 4140000"/>
              <a:gd name="connsiteY3" fmla="*/ 85152 h 85152"/>
              <a:gd name="connsiteX4" fmla="*/ 0 w 4140000"/>
              <a:gd name="connsiteY4" fmla="*/ 0 h 85152"/>
              <a:gd name="connsiteX0" fmla="*/ 0 w 4140000"/>
              <a:gd name="connsiteY0" fmla="*/ 0 h 85152"/>
              <a:gd name="connsiteX1" fmla="*/ 4140000 w 4140000"/>
              <a:gd name="connsiteY1" fmla="*/ 0 h 85152"/>
              <a:gd name="connsiteX2" fmla="*/ 4138942 w 4140000"/>
              <a:gd name="connsiteY2" fmla="*/ 85152 h 85152"/>
              <a:gd name="connsiteX3" fmla="*/ 0 w 4140000"/>
              <a:gd name="connsiteY3" fmla="*/ 85152 h 85152"/>
              <a:gd name="connsiteX4" fmla="*/ 0 w 4140000"/>
              <a:gd name="connsiteY4" fmla="*/ 0 h 85152"/>
              <a:gd name="connsiteX0" fmla="*/ 0 w 4143724"/>
              <a:gd name="connsiteY0" fmla="*/ 0 h 85152"/>
              <a:gd name="connsiteX1" fmla="*/ 4140000 w 4143724"/>
              <a:gd name="connsiteY1" fmla="*/ 0 h 85152"/>
              <a:gd name="connsiteX2" fmla="*/ 4143704 w 4143724"/>
              <a:gd name="connsiteY2" fmla="*/ 82771 h 85152"/>
              <a:gd name="connsiteX3" fmla="*/ 0 w 4143724"/>
              <a:gd name="connsiteY3" fmla="*/ 85152 h 85152"/>
              <a:gd name="connsiteX4" fmla="*/ 0 w 4143724"/>
              <a:gd name="connsiteY4" fmla="*/ 0 h 85152"/>
              <a:gd name="connsiteX0" fmla="*/ 0 w 4140000"/>
              <a:gd name="connsiteY0" fmla="*/ 0 h 85152"/>
              <a:gd name="connsiteX1" fmla="*/ 4140000 w 4140000"/>
              <a:gd name="connsiteY1" fmla="*/ 0 h 85152"/>
              <a:gd name="connsiteX2" fmla="*/ 4138941 w 4140000"/>
              <a:gd name="connsiteY2" fmla="*/ 82770 h 85152"/>
              <a:gd name="connsiteX3" fmla="*/ 0 w 4140000"/>
              <a:gd name="connsiteY3" fmla="*/ 85152 h 85152"/>
              <a:gd name="connsiteX4" fmla="*/ 0 w 4140000"/>
              <a:gd name="connsiteY4" fmla="*/ 0 h 85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0000" h="85152">
                <a:moveTo>
                  <a:pt x="0" y="0"/>
                </a:moveTo>
                <a:lnTo>
                  <a:pt x="4140000" y="0"/>
                </a:lnTo>
                <a:cubicBezTo>
                  <a:pt x="4139647" y="28384"/>
                  <a:pt x="4139294" y="54386"/>
                  <a:pt x="4138941" y="82770"/>
                </a:cubicBezTo>
                <a:lnTo>
                  <a:pt x="0" y="8515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88900" dist="50800" dir="2700000" algn="tl" rotWithShape="0">
              <a:prstClr val="black">
                <a:alpha val="20000"/>
              </a:prstClr>
            </a:outerShdw>
          </a:effectLst>
        </p:spPr>
        <p:txBody>
          <a:bodyPr lIns="72000" tIns="360000" rIns="72000" bIns="72000" anchor="t">
            <a:noAutofit/>
          </a:bodyPr>
          <a:lstStyle>
            <a:lvl1pPr algn="l">
              <a:defRPr sz="3500">
                <a:solidFill>
                  <a:schemeClr val="bg1"/>
                </a:solidFill>
                <a:effectLst/>
              </a:defRPr>
            </a:lvl1pPr>
          </a:lstStyle>
          <a:p>
            <a:r>
              <a:rPr lang="fi-FI" dirty="0"/>
              <a:t>Välikansi</a:t>
            </a:r>
            <a:endParaRPr lang="en-US" dirty="0"/>
          </a:p>
        </p:txBody>
      </p:sp>
      <p:sp>
        <p:nvSpPr>
          <p:cNvPr id="5" name="Kuvan paikkamerkki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527151" y="4741069"/>
            <a:ext cx="499997" cy="271143"/>
          </a:xfrm>
          <a:blipFill>
            <a:blip r:embed="rId3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 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FD70E1D-5C90-4B84-A45C-8658CCAC73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bg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  <p:sp>
        <p:nvSpPr>
          <p:cNvPr id="8" name="Confidentiality">
            <a:extLst>
              <a:ext uri="{FF2B5EF4-FFF2-40B4-BE49-F238E27FC236}">
                <a16:creationId xmlns:a16="http://schemas.microsoft.com/office/drawing/2014/main" id="{B856D2D8-B610-46D7-B663-490C4766A655}"/>
              </a:ext>
            </a:extLst>
          </p:cNvPr>
          <p:cNvSpPr/>
          <p:nvPr userDrawn="1"/>
        </p:nvSpPr>
        <p:spPr>
          <a:xfrm>
            <a:off x="60753" y="4802987"/>
            <a:ext cx="450001" cy="1651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ctr" anchorCtr="0"/>
          <a:lstStyle/>
          <a:p>
            <a:pPr algn="ctr"/>
            <a:r>
              <a:rPr lang="fi-FI" sz="750" noProof="0" dirty="0">
                <a:solidFill>
                  <a:schemeClr val="bg1"/>
                </a:solidFill>
                <a:latin typeface="OP Chevin Pro Light" pitchFamily="34" charset="0"/>
              </a:rPr>
              <a:t>© OP</a:t>
            </a:r>
          </a:p>
        </p:txBody>
      </p:sp>
    </p:spTree>
    <p:extLst>
      <p:ext uri="{BB962C8B-B14F-4D97-AF65-F5344CB8AC3E}">
        <p14:creationId xmlns:p14="http://schemas.microsoft.com/office/powerpoint/2010/main" val="3637685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sällysluette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fi-FI" dirty="0"/>
              <a:t>Kirjoita sisällysluettelon otsikko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754" y="1246592"/>
            <a:ext cx="8004596" cy="3401839"/>
          </a:xfrm>
        </p:spPr>
        <p:txBody>
          <a:bodyPr>
            <a:noAutofit/>
          </a:bodyPr>
          <a:lstStyle>
            <a:lvl1pPr marL="533400" indent="-533400">
              <a:buClr>
                <a:schemeClr val="tx1"/>
              </a:buClr>
              <a:buFont typeface="+mj-lt"/>
              <a:buAutoNum type="arabicPeriod"/>
              <a:defRPr sz="1800" spc="-50">
                <a:solidFill>
                  <a:schemeClr val="tx1"/>
                </a:solidFill>
              </a:defRPr>
            </a:lvl1pPr>
            <a:lvl2pPr marL="1252538" indent="-534988">
              <a:buFont typeface="+mj-lt"/>
              <a:buAutoNum type="arabicPeriod"/>
              <a:defRPr sz="1800" spc="-50"/>
            </a:lvl2pPr>
            <a:lvl3pPr marL="1970088" indent="-536575">
              <a:buFont typeface="+mj-lt"/>
              <a:buAutoNum type="arabicPeriod"/>
              <a:defRPr sz="1800" spc="-50"/>
            </a:lvl3pPr>
            <a:lvl4pPr marL="1970088" indent="-536575">
              <a:buFont typeface="+mj-lt"/>
              <a:buAutoNum type="arabicPeriod"/>
              <a:defRPr sz="1800" spc="-50"/>
            </a:lvl4pPr>
            <a:lvl5pPr marL="1970088" indent="-536575">
              <a:buFont typeface="+mj-lt"/>
              <a:buAutoNum type="arabicPeriod"/>
              <a:defRPr sz="1800" spc="-50"/>
            </a:lvl5pPr>
            <a:lvl6pPr marL="2151063" indent="-717550">
              <a:buFont typeface="+mj-lt"/>
              <a:buAutoNum type="arabicPeriod"/>
              <a:defRPr sz="1800"/>
            </a:lvl6pPr>
            <a:lvl7pPr marL="2151063" indent="-717550">
              <a:buFont typeface="+mj-lt"/>
              <a:buAutoNum type="arabicPeriod"/>
              <a:defRPr sz="1800"/>
            </a:lvl7pPr>
            <a:lvl8pPr marL="2151063" indent="-717550">
              <a:buFont typeface="+mj-lt"/>
              <a:buAutoNum type="arabicPeriod"/>
              <a:defRPr sz="1800"/>
            </a:lvl8pPr>
            <a:lvl9pPr marL="2151063" indent="-717550">
              <a:buFont typeface="+mj-lt"/>
              <a:buAutoNum type="arabicPeriod"/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1E745-478C-40EA-8447-8CE175CDC450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FD32DE8-5C4F-483E-809E-4BD47094E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8230101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9B418-17FE-4D1D-9ACC-7FF242509F20}" type="datetime1">
              <a:rPr lang="fi-FI" smtClean="0"/>
              <a:t>30.10.2018</a:t>
            </a:fld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BD4FA-9FF8-41BC-9ECD-8C06E4644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21160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54" y="208800"/>
            <a:ext cx="8011454" cy="96968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D34E5-5CE7-46DA-AF41-F7060E279482}" type="datetime1">
              <a:rPr lang="fi-FI" smtClean="0"/>
              <a:t>30.10.2018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/  OP-Luottamuksellinen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37365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54" y="209847"/>
            <a:ext cx="8011454" cy="9696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0754" y="1245772"/>
            <a:ext cx="3960000" cy="33840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2475" y="1245772"/>
            <a:ext cx="3960000" cy="33840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3DDBB-CCEF-4919-8610-957CB0341B87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/  OP-Luottamuksellinen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584437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ljä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6322-6694-4AAA-B4A1-5348769562D1}" type="datetime1">
              <a:rPr lang="fi-FI" smtClean="0"/>
              <a:t>30.10.2018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/  OP-Luottamuksellinen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10754" y="207819"/>
            <a:ext cx="8011454" cy="9696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510754" y="1245772"/>
            <a:ext cx="3960000" cy="16560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4562475" y="1245772"/>
            <a:ext cx="3960000" cy="16560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3"/>
          </p:nvPr>
        </p:nvSpPr>
        <p:spPr>
          <a:xfrm>
            <a:off x="510754" y="2962106"/>
            <a:ext cx="3960000" cy="16560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half" idx="14"/>
          </p:nvPr>
        </p:nvSpPr>
        <p:spPr>
          <a:xfrm>
            <a:off x="4562475" y="2962106"/>
            <a:ext cx="3960000" cy="16560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46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ail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83D12-7AF6-4F2B-9C67-45B02D552B88}" type="datetime1">
              <a:rPr lang="fi-FI" smtClean="0"/>
              <a:t>30.10.2018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/  OP-Luottamuksellinen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‹#›</a:t>
            </a:fld>
            <a:endParaRPr lang="fi-FI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510755" y="1245772"/>
            <a:ext cx="3960000" cy="617934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2"/>
          </p:nvPr>
        </p:nvSpPr>
        <p:spPr>
          <a:xfrm>
            <a:off x="510755" y="1874452"/>
            <a:ext cx="3960000" cy="2763441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1199" y="1245772"/>
            <a:ext cx="3960000" cy="617934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4"/>
          </p:nvPr>
        </p:nvSpPr>
        <p:spPr>
          <a:xfrm>
            <a:off x="4561199" y="1874452"/>
            <a:ext cx="3960000" cy="2763441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10754" y="207819"/>
            <a:ext cx="8011454" cy="9696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560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0754" y="209847"/>
            <a:ext cx="8011454" cy="9696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i-FI" dirty="0"/>
              <a:t>Muokkaa </a:t>
            </a:r>
            <a:r>
              <a:rPr lang="fi-FI" dirty="0" err="1"/>
              <a:t>perustyyl</a:t>
            </a:r>
            <a:r>
              <a:rPr lang="fi-FI" dirty="0"/>
              <a:t>. </a:t>
            </a:r>
            <a:r>
              <a:rPr lang="fi-FI" dirty="0" err="1"/>
              <a:t>napsautt</a:t>
            </a:r>
            <a:r>
              <a:rPr lang="fi-FI" dirty="0"/>
              <a:t>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0754" y="1224820"/>
            <a:ext cx="8004596" cy="34018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fi-FI" dirty="0"/>
              <a:t>Muokkaa tekstin perustyylejä</a:t>
            </a:r>
          </a:p>
          <a:p>
            <a:pPr lvl="1"/>
            <a:r>
              <a:rPr lang="fi-FI" dirty="0"/>
              <a:t>toinen taso</a:t>
            </a:r>
          </a:p>
          <a:p>
            <a:pPr lvl="2"/>
            <a:r>
              <a:rPr lang="fi-FI" dirty="0"/>
              <a:t>kolmas taso</a:t>
            </a:r>
          </a:p>
          <a:p>
            <a:pPr lvl="3"/>
            <a:r>
              <a:rPr lang="fi-FI" dirty="0"/>
              <a:t>neljäs taso</a:t>
            </a:r>
          </a:p>
          <a:p>
            <a:pPr lvl="4"/>
            <a:r>
              <a:rPr lang="fi-FI" dirty="0"/>
              <a:t>viides taso</a:t>
            </a:r>
          </a:p>
          <a:p>
            <a:pPr lvl="5"/>
            <a:r>
              <a:rPr lang="fi-FI" dirty="0"/>
              <a:t>6</a:t>
            </a:r>
          </a:p>
          <a:p>
            <a:pPr lvl="6"/>
            <a:r>
              <a:rPr lang="fi-FI" dirty="0"/>
              <a:t>7</a:t>
            </a:r>
          </a:p>
          <a:p>
            <a:pPr lvl="7"/>
            <a:r>
              <a:rPr lang="fi-FI" dirty="0"/>
              <a:t>8</a:t>
            </a:r>
          </a:p>
          <a:p>
            <a:pPr lvl="8"/>
            <a:r>
              <a:rPr lang="fi-FI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50504" y="4767263"/>
            <a:ext cx="742950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50" baseline="0">
                <a:solidFill>
                  <a:schemeClr val="accent2"/>
                </a:solidFill>
                <a:latin typeface="OP Chevin Pro Light" panose="020F0303030000060003" pitchFamily="34" charset="0"/>
              </a:defRPr>
            </a:lvl1pPr>
          </a:lstStyle>
          <a:p>
            <a:fld id="{EF617C10-FCDA-4F4B-BAA1-8067CFF4BF67}" type="datetime1">
              <a:rPr lang="fi-FI" smtClean="0"/>
              <a:t>30.10.2018</a:t>
            </a:fld>
            <a:endParaRPr lang="fi-F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069" y="4767263"/>
            <a:ext cx="7058446" cy="2356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-10" baseline="0">
                <a:solidFill>
                  <a:schemeClr val="tx1"/>
                </a:solidFill>
                <a:latin typeface="OP Chevin Pro Light" panose="020F0303030000060003" pitchFamily="34" charset="0"/>
              </a:defRPr>
            </a:lvl1pPr>
          </a:lstStyle>
          <a:p>
            <a:r>
              <a:rPr lang="fi-FI"/>
              <a:t>/  OP-Luottamuksellinen</a:t>
            </a:r>
            <a:endParaRPr lang="fi-F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0300" y="0"/>
            <a:ext cx="393700" cy="238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OP Chevin Pro Light" panose="020F0303030000060003" pitchFamily="34" charset="0"/>
              </a:defRPr>
            </a:lvl1pPr>
          </a:lstStyle>
          <a:p>
            <a:fld id="{2CFBC310-412D-4841-958B-3949C676B8F0}" type="slidenum">
              <a:rPr lang="fi-FI" smtClean="0"/>
              <a:pPr/>
              <a:t>‹#›</a:t>
            </a:fld>
            <a:endParaRPr lang="fi-FI"/>
          </a:p>
        </p:txBody>
      </p:sp>
      <p:sp>
        <p:nvSpPr>
          <p:cNvPr id="7" name="Confidentiality"/>
          <p:cNvSpPr/>
          <p:nvPr userDrawn="1"/>
        </p:nvSpPr>
        <p:spPr>
          <a:xfrm>
            <a:off x="60753" y="4802987"/>
            <a:ext cx="450001" cy="1651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ctr" anchorCtr="0"/>
          <a:lstStyle/>
          <a:p>
            <a:pPr algn="ctr"/>
            <a:r>
              <a:rPr lang="fi-FI" sz="750" noProof="0" dirty="0">
                <a:solidFill>
                  <a:schemeClr val="tx1"/>
                </a:solidFill>
                <a:latin typeface="OP Chevin Pro Light" pitchFamily="34" charset="0"/>
              </a:rPr>
              <a:t>© OP</a:t>
            </a:r>
          </a:p>
        </p:txBody>
      </p:sp>
      <p:grpSp>
        <p:nvGrpSpPr>
          <p:cNvPr id="9" name="OP logo EMF"/>
          <p:cNvGrpSpPr/>
          <p:nvPr userDrawn="1"/>
        </p:nvGrpSpPr>
        <p:grpSpPr>
          <a:xfrm>
            <a:off x="8533308" y="4741108"/>
            <a:ext cx="492125" cy="271463"/>
            <a:chOff x="8232775" y="923925"/>
            <a:chExt cx="492125" cy="271463"/>
          </a:xfrm>
        </p:grpSpPr>
        <p:sp>
          <p:nvSpPr>
            <p:cNvPr id="10" name="circle"/>
            <p:cNvSpPr>
              <a:spLocks/>
            </p:cNvSpPr>
            <p:nvPr/>
          </p:nvSpPr>
          <p:spPr bwMode="auto">
            <a:xfrm>
              <a:off x="8451850" y="923925"/>
              <a:ext cx="273050" cy="271463"/>
            </a:xfrm>
            <a:custGeom>
              <a:avLst/>
              <a:gdLst>
                <a:gd name="T0" fmla="*/ 567 w 1134"/>
                <a:gd name="T1" fmla="*/ 1133 h 1133"/>
                <a:gd name="T2" fmla="*/ 567 w 1134"/>
                <a:gd name="T3" fmla="*/ 1133 h 1133"/>
                <a:gd name="T4" fmla="*/ 1134 w 1134"/>
                <a:gd name="T5" fmla="*/ 566 h 1133"/>
                <a:gd name="T6" fmla="*/ 567 w 1134"/>
                <a:gd name="T7" fmla="*/ 0 h 1133"/>
                <a:gd name="T8" fmla="*/ 0 w 1134"/>
                <a:gd name="T9" fmla="*/ 566 h 1133"/>
                <a:gd name="T10" fmla="*/ 567 w 1134"/>
                <a:gd name="T11" fmla="*/ 1133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4" h="1133">
                  <a:moveTo>
                    <a:pt x="567" y="1133"/>
                  </a:moveTo>
                  <a:lnTo>
                    <a:pt x="567" y="1133"/>
                  </a:lnTo>
                  <a:cubicBezTo>
                    <a:pt x="880" y="1133"/>
                    <a:pt x="1134" y="879"/>
                    <a:pt x="1134" y="566"/>
                  </a:cubicBezTo>
                  <a:cubicBezTo>
                    <a:pt x="1134" y="252"/>
                    <a:pt x="880" y="0"/>
                    <a:pt x="567" y="0"/>
                  </a:cubicBezTo>
                  <a:cubicBezTo>
                    <a:pt x="254" y="0"/>
                    <a:pt x="0" y="252"/>
                    <a:pt x="0" y="566"/>
                  </a:cubicBezTo>
                  <a:cubicBezTo>
                    <a:pt x="0" y="879"/>
                    <a:pt x="254" y="1133"/>
                    <a:pt x="567" y="1133"/>
                  </a:cubicBezTo>
                  <a:close/>
                </a:path>
              </a:pathLst>
            </a:custGeom>
            <a:solidFill>
              <a:srgbClr val="FF6A1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12" name="op"/>
            <p:cNvSpPr>
              <a:spLocks noEditPoints="1"/>
            </p:cNvSpPr>
            <p:nvPr/>
          </p:nvSpPr>
          <p:spPr bwMode="auto">
            <a:xfrm>
              <a:off x="8482013" y="952500"/>
              <a:ext cx="212725" cy="212725"/>
            </a:xfrm>
            <a:custGeom>
              <a:avLst/>
              <a:gdLst>
                <a:gd name="T0" fmla="*/ 775 w 889"/>
                <a:gd name="T1" fmla="*/ 445 h 889"/>
                <a:gd name="T2" fmla="*/ 775 w 889"/>
                <a:gd name="T3" fmla="*/ 445 h 889"/>
                <a:gd name="T4" fmla="*/ 638 w 889"/>
                <a:gd name="T5" fmla="*/ 581 h 889"/>
                <a:gd name="T6" fmla="*/ 501 w 889"/>
                <a:gd name="T7" fmla="*/ 445 h 889"/>
                <a:gd name="T8" fmla="*/ 638 w 889"/>
                <a:gd name="T9" fmla="*/ 308 h 889"/>
                <a:gd name="T10" fmla="*/ 775 w 889"/>
                <a:gd name="T11" fmla="*/ 445 h 889"/>
                <a:gd name="T12" fmla="*/ 387 w 889"/>
                <a:gd name="T13" fmla="*/ 445 h 889"/>
                <a:gd name="T14" fmla="*/ 387 w 889"/>
                <a:gd name="T15" fmla="*/ 445 h 889"/>
                <a:gd name="T16" fmla="*/ 250 w 889"/>
                <a:gd name="T17" fmla="*/ 581 h 889"/>
                <a:gd name="T18" fmla="*/ 114 w 889"/>
                <a:gd name="T19" fmla="*/ 445 h 889"/>
                <a:gd name="T20" fmla="*/ 250 w 889"/>
                <a:gd name="T21" fmla="*/ 308 h 889"/>
                <a:gd name="T22" fmla="*/ 387 w 889"/>
                <a:gd name="T23" fmla="*/ 445 h 889"/>
                <a:gd name="T24" fmla="*/ 889 w 889"/>
                <a:gd name="T25" fmla="*/ 445 h 889"/>
                <a:gd name="T26" fmla="*/ 889 w 889"/>
                <a:gd name="T27" fmla="*/ 445 h 889"/>
                <a:gd name="T28" fmla="*/ 638 w 889"/>
                <a:gd name="T29" fmla="*/ 194 h 889"/>
                <a:gd name="T30" fmla="*/ 501 w 889"/>
                <a:gd name="T31" fmla="*/ 234 h 889"/>
                <a:gd name="T32" fmla="*/ 501 w 889"/>
                <a:gd name="T33" fmla="*/ 0 h 889"/>
                <a:gd name="T34" fmla="*/ 387 w 889"/>
                <a:gd name="T35" fmla="*/ 0 h 889"/>
                <a:gd name="T36" fmla="*/ 387 w 889"/>
                <a:gd name="T37" fmla="*/ 234 h 889"/>
                <a:gd name="T38" fmla="*/ 250 w 889"/>
                <a:gd name="T39" fmla="*/ 194 h 889"/>
                <a:gd name="T40" fmla="*/ 0 w 889"/>
                <a:gd name="T41" fmla="*/ 445 h 889"/>
                <a:gd name="T42" fmla="*/ 250 w 889"/>
                <a:gd name="T43" fmla="*/ 695 h 889"/>
                <a:gd name="T44" fmla="*/ 387 w 889"/>
                <a:gd name="T45" fmla="*/ 655 h 889"/>
                <a:gd name="T46" fmla="*/ 387 w 889"/>
                <a:gd name="T47" fmla="*/ 889 h 889"/>
                <a:gd name="T48" fmla="*/ 501 w 889"/>
                <a:gd name="T49" fmla="*/ 889 h 889"/>
                <a:gd name="T50" fmla="*/ 501 w 889"/>
                <a:gd name="T51" fmla="*/ 655 h 889"/>
                <a:gd name="T52" fmla="*/ 638 w 889"/>
                <a:gd name="T53" fmla="*/ 695 h 889"/>
                <a:gd name="T54" fmla="*/ 889 w 889"/>
                <a:gd name="T55" fmla="*/ 445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89" h="889">
                  <a:moveTo>
                    <a:pt x="775" y="445"/>
                  </a:moveTo>
                  <a:lnTo>
                    <a:pt x="775" y="445"/>
                  </a:lnTo>
                  <a:cubicBezTo>
                    <a:pt x="775" y="520"/>
                    <a:pt x="714" y="581"/>
                    <a:pt x="638" y="581"/>
                  </a:cubicBezTo>
                  <a:cubicBezTo>
                    <a:pt x="563" y="581"/>
                    <a:pt x="501" y="520"/>
                    <a:pt x="501" y="445"/>
                  </a:cubicBezTo>
                  <a:cubicBezTo>
                    <a:pt x="501" y="369"/>
                    <a:pt x="563" y="308"/>
                    <a:pt x="638" y="308"/>
                  </a:cubicBezTo>
                  <a:cubicBezTo>
                    <a:pt x="714" y="308"/>
                    <a:pt x="775" y="369"/>
                    <a:pt x="775" y="445"/>
                  </a:cubicBezTo>
                  <a:close/>
                  <a:moveTo>
                    <a:pt x="387" y="445"/>
                  </a:moveTo>
                  <a:lnTo>
                    <a:pt x="387" y="445"/>
                  </a:lnTo>
                  <a:cubicBezTo>
                    <a:pt x="387" y="520"/>
                    <a:pt x="326" y="581"/>
                    <a:pt x="250" y="581"/>
                  </a:cubicBezTo>
                  <a:cubicBezTo>
                    <a:pt x="175" y="581"/>
                    <a:pt x="114" y="520"/>
                    <a:pt x="114" y="445"/>
                  </a:cubicBezTo>
                  <a:cubicBezTo>
                    <a:pt x="114" y="369"/>
                    <a:pt x="175" y="308"/>
                    <a:pt x="250" y="308"/>
                  </a:cubicBezTo>
                  <a:cubicBezTo>
                    <a:pt x="326" y="308"/>
                    <a:pt x="387" y="369"/>
                    <a:pt x="387" y="445"/>
                  </a:cubicBezTo>
                  <a:close/>
                  <a:moveTo>
                    <a:pt x="889" y="445"/>
                  </a:moveTo>
                  <a:lnTo>
                    <a:pt x="889" y="445"/>
                  </a:lnTo>
                  <a:cubicBezTo>
                    <a:pt x="889" y="306"/>
                    <a:pt x="777" y="194"/>
                    <a:pt x="638" y="194"/>
                  </a:cubicBezTo>
                  <a:cubicBezTo>
                    <a:pt x="588" y="194"/>
                    <a:pt x="541" y="209"/>
                    <a:pt x="501" y="234"/>
                  </a:cubicBezTo>
                  <a:lnTo>
                    <a:pt x="501" y="0"/>
                  </a:lnTo>
                  <a:lnTo>
                    <a:pt x="387" y="0"/>
                  </a:lnTo>
                  <a:lnTo>
                    <a:pt x="387" y="234"/>
                  </a:lnTo>
                  <a:cubicBezTo>
                    <a:pt x="348" y="209"/>
                    <a:pt x="301" y="194"/>
                    <a:pt x="250" y="194"/>
                  </a:cubicBezTo>
                  <a:cubicBezTo>
                    <a:pt x="112" y="194"/>
                    <a:pt x="0" y="306"/>
                    <a:pt x="0" y="445"/>
                  </a:cubicBezTo>
                  <a:cubicBezTo>
                    <a:pt x="0" y="583"/>
                    <a:pt x="112" y="695"/>
                    <a:pt x="250" y="695"/>
                  </a:cubicBezTo>
                  <a:cubicBezTo>
                    <a:pt x="301" y="695"/>
                    <a:pt x="348" y="681"/>
                    <a:pt x="387" y="655"/>
                  </a:cubicBezTo>
                  <a:lnTo>
                    <a:pt x="387" y="889"/>
                  </a:lnTo>
                  <a:lnTo>
                    <a:pt x="501" y="889"/>
                  </a:lnTo>
                  <a:lnTo>
                    <a:pt x="501" y="655"/>
                  </a:lnTo>
                  <a:cubicBezTo>
                    <a:pt x="541" y="681"/>
                    <a:pt x="588" y="695"/>
                    <a:pt x="638" y="695"/>
                  </a:cubicBezTo>
                  <a:cubicBezTo>
                    <a:pt x="777" y="695"/>
                    <a:pt x="889" y="583"/>
                    <a:pt x="889" y="4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13" name="O"/>
            <p:cNvSpPr>
              <a:spLocks noEditPoints="1"/>
            </p:cNvSpPr>
            <p:nvPr/>
          </p:nvSpPr>
          <p:spPr bwMode="auto">
            <a:xfrm>
              <a:off x="8232775" y="1000125"/>
              <a:ext cx="77788" cy="119063"/>
            </a:xfrm>
            <a:custGeom>
              <a:avLst/>
              <a:gdLst>
                <a:gd name="T0" fmla="*/ 282 w 326"/>
                <a:gd name="T1" fmla="*/ 180 h 498"/>
                <a:gd name="T2" fmla="*/ 282 w 326"/>
                <a:gd name="T3" fmla="*/ 180 h 498"/>
                <a:gd name="T4" fmla="*/ 163 w 326"/>
                <a:gd name="T5" fmla="*/ 41 h 498"/>
                <a:gd name="T6" fmla="*/ 43 w 326"/>
                <a:gd name="T7" fmla="*/ 180 h 498"/>
                <a:gd name="T8" fmla="*/ 43 w 326"/>
                <a:gd name="T9" fmla="*/ 318 h 498"/>
                <a:gd name="T10" fmla="*/ 163 w 326"/>
                <a:gd name="T11" fmla="*/ 458 h 498"/>
                <a:gd name="T12" fmla="*/ 282 w 326"/>
                <a:gd name="T13" fmla="*/ 318 h 498"/>
                <a:gd name="T14" fmla="*/ 282 w 326"/>
                <a:gd name="T15" fmla="*/ 180 h 498"/>
                <a:gd name="T16" fmla="*/ 163 w 326"/>
                <a:gd name="T17" fmla="*/ 498 h 498"/>
                <a:gd name="T18" fmla="*/ 163 w 326"/>
                <a:gd name="T19" fmla="*/ 498 h 498"/>
                <a:gd name="T20" fmla="*/ 0 w 326"/>
                <a:gd name="T21" fmla="*/ 318 h 498"/>
                <a:gd name="T22" fmla="*/ 0 w 326"/>
                <a:gd name="T23" fmla="*/ 180 h 498"/>
                <a:gd name="T24" fmla="*/ 163 w 326"/>
                <a:gd name="T25" fmla="*/ 0 h 498"/>
                <a:gd name="T26" fmla="*/ 326 w 326"/>
                <a:gd name="T27" fmla="*/ 180 h 498"/>
                <a:gd name="T28" fmla="*/ 326 w 326"/>
                <a:gd name="T29" fmla="*/ 318 h 498"/>
                <a:gd name="T30" fmla="*/ 163 w 326"/>
                <a:gd name="T31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6" h="498">
                  <a:moveTo>
                    <a:pt x="282" y="180"/>
                  </a:moveTo>
                  <a:lnTo>
                    <a:pt x="282" y="180"/>
                  </a:lnTo>
                  <a:cubicBezTo>
                    <a:pt x="282" y="104"/>
                    <a:pt x="252" y="41"/>
                    <a:pt x="163" y="41"/>
                  </a:cubicBezTo>
                  <a:cubicBezTo>
                    <a:pt x="73" y="41"/>
                    <a:pt x="43" y="104"/>
                    <a:pt x="43" y="180"/>
                  </a:cubicBezTo>
                  <a:lnTo>
                    <a:pt x="43" y="318"/>
                  </a:lnTo>
                  <a:cubicBezTo>
                    <a:pt x="43" y="394"/>
                    <a:pt x="73" y="458"/>
                    <a:pt x="163" y="458"/>
                  </a:cubicBezTo>
                  <a:cubicBezTo>
                    <a:pt x="252" y="458"/>
                    <a:pt x="282" y="394"/>
                    <a:pt x="282" y="318"/>
                  </a:cubicBezTo>
                  <a:lnTo>
                    <a:pt x="282" y="180"/>
                  </a:lnTo>
                  <a:close/>
                  <a:moveTo>
                    <a:pt x="163" y="498"/>
                  </a:moveTo>
                  <a:lnTo>
                    <a:pt x="163" y="498"/>
                  </a:lnTo>
                  <a:cubicBezTo>
                    <a:pt x="40" y="498"/>
                    <a:pt x="0" y="408"/>
                    <a:pt x="0" y="318"/>
                  </a:cubicBezTo>
                  <a:lnTo>
                    <a:pt x="0" y="180"/>
                  </a:lnTo>
                  <a:cubicBezTo>
                    <a:pt x="0" y="90"/>
                    <a:pt x="40" y="0"/>
                    <a:pt x="163" y="0"/>
                  </a:cubicBezTo>
                  <a:cubicBezTo>
                    <a:pt x="285" y="0"/>
                    <a:pt x="326" y="90"/>
                    <a:pt x="326" y="180"/>
                  </a:cubicBezTo>
                  <a:lnTo>
                    <a:pt x="326" y="318"/>
                  </a:lnTo>
                  <a:cubicBezTo>
                    <a:pt x="326" y="408"/>
                    <a:pt x="285" y="498"/>
                    <a:pt x="163" y="498"/>
                  </a:cubicBezTo>
                  <a:close/>
                </a:path>
              </a:pathLst>
            </a:custGeom>
            <a:solidFill>
              <a:srgbClr val="231F2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14" name="P"/>
            <p:cNvSpPr>
              <a:spLocks noEditPoints="1"/>
            </p:cNvSpPr>
            <p:nvPr/>
          </p:nvSpPr>
          <p:spPr bwMode="auto">
            <a:xfrm>
              <a:off x="8324850" y="1001713"/>
              <a:ext cx="73025" cy="117475"/>
            </a:xfrm>
            <a:custGeom>
              <a:avLst/>
              <a:gdLst>
                <a:gd name="T0" fmla="*/ 261 w 305"/>
                <a:gd name="T1" fmla="*/ 129 h 492"/>
                <a:gd name="T2" fmla="*/ 261 w 305"/>
                <a:gd name="T3" fmla="*/ 129 h 492"/>
                <a:gd name="T4" fmla="*/ 148 w 305"/>
                <a:gd name="T5" fmla="*/ 41 h 492"/>
                <a:gd name="T6" fmla="*/ 44 w 305"/>
                <a:gd name="T7" fmla="*/ 41 h 492"/>
                <a:gd name="T8" fmla="*/ 44 w 305"/>
                <a:gd name="T9" fmla="*/ 247 h 492"/>
                <a:gd name="T10" fmla="*/ 157 w 305"/>
                <a:gd name="T11" fmla="*/ 247 h 492"/>
                <a:gd name="T12" fmla="*/ 261 w 305"/>
                <a:gd name="T13" fmla="*/ 161 h 492"/>
                <a:gd name="T14" fmla="*/ 261 w 305"/>
                <a:gd name="T15" fmla="*/ 129 h 492"/>
                <a:gd name="T16" fmla="*/ 158 w 305"/>
                <a:gd name="T17" fmla="*/ 287 h 492"/>
                <a:gd name="T18" fmla="*/ 158 w 305"/>
                <a:gd name="T19" fmla="*/ 287 h 492"/>
                <a:gd name="T20" fmla="*/ 44 w 305"/>
                <a:gd name="T21" fmla="*/ 287 h 492"/>
                <a:gd name="T22" fmla="*/ 44 w 305"/>
                <a:gd name="T23" fmla="*/ 470 h 492"/>
                <a:gd name="T24" fmla="*/ 22 w 305"/>
                <a:gd name="T25" fmla="*/ 492 h 492"/>
                <a:gd name="T26" fmla="*/ 0 w 305"/>
                <a:gd name="T27" fmla="*/ 470 h 492"/>
                <a:gd name="T28" fmla="*/ 0 w 305"/>
                <a:gd name="T29" fmla="*/ 22 h 492"/>
                <a:gd name="T30" fmla="*/ 22 w 305"/>
                <a:gd name="T31" fmla="*/ 0 h 492"/>
                <a:gd name="T32" fmla="*/ 150 w 305"/>
                <a:gd name="T33" fmla="*/ 0 h 492"/>
                <a:gd name="T34" fmla="*/ 305 w 305"/>
                <a:gd name="T35" fmla="*/ 128 h 492"/>
                <a:gd name="T36" fmla="*/ 305 w 305"/>
                <a:gd name="T37" fmla="*/ 162 h 492"/>
                <a:gd name="T38" fmla="*/ 158 w 305"/>
                <a:gd name="T39" fmla="*/ 28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5" h="492">
                  <a:moveTo>
                    <a:pt x="261" y="129"/>
                  </a:moveTo>
                  <a:lnTo>
                    <a:pt x="261" y="129"/>
                  </a:lnTo>
                  <a:cubicBezTo>
                    <a:pt x="261" y="89"/>
                    <a:pt x="236" y="41"/>
                    <a:pt x="148" y="41"/>
                  </a:cubicBezTo>
                  <a:lnTo>
                    <a:pt x="44" y="41"/>
                  </a:lnTo>
                  <a:lnTo>
                    <a:pt x="44" y="247"/>
                  </a:lnTo>
                  <a:lnTo>
                    <a:pt x="157" y="247"/>
                  </a:lnTo>
                  <a:cubicBezTo>
                    <a:pt x="228" y="247"/>
                    <a:pt x="261" y="208"/>
                    <a:pt x="261" y="161"/>
                  </a:cubicBezTo>
                  <a:lnTo>
                    <a:pt x="261" y="129"/>
                  </a:lnTo>
                  <a:close/>
                  <a:moveTo>
                    <a:pt x="158" y="287"/>
                  </a:moveTo>
                  <a:lnTo>
                    <a:pt x="158" y="287"/>
                  </a:lnTo>
                  <a:lnTo>
                    <a:pt x="44" y="287"/>
                  </a:lnTo>
                  <a:lnTo>
                    <a:pt x="44" y="470"/>
                  </a:lnTo>
                  <a:cubicBezTo>
                    <a:pt x="44" y="483"/>
                    <a:pt x="35" y="492"/>
                    <a:pt x="22" y="492"/>
                  </a:cubicBezTo>
                  <a:cubicBezTo>
                    <a:pt x="10" y="492"/>
                    <a:pt x="0" y="483"/>
                    <a:pt x="0" y="470"/>
                  </a:cubicBezTo>
                  <a:lnTo>
                    <a:pt x="0" y="22"/>
                  </a:lnTo>
                  <a:cubicBezTo>
                    <a:pt x="0" y="10"/>
                    <a:pt x="10" y="0"/>
                    <a:pt x="22" y="0"/>
                  </a:cubicBezTo>
                  <a:lnTo>
                    <a:pt x="150" y="0"/>
                  </a:lnTo>
                  <a:cubicBezTo>
                    <a:pt x="264" y="0"/>
                    <a:pt x="305" y="66"/>
                    <a:pt x="305" y="128"/>
                  </a:cubicBezTo>
                  <a:lnTo>
                    <a:pt x="305" y="162"/>
                  </a:lnTo>
                  <a:cubicBezTo>
                    <a:pt x="305" y="235"/>
                    <a:pt x="250" y="287"/>
                    <a:pt x="158" y="287"/>
                  </a:cubicBezTo>
                  <a:close/>
                </a:path>
              </a:pathLst>
            </a:custGeom>
            <a:solidFill>
              <a:srgbClr val="231F2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</p:grpSp>
    </p:spTree>
    <p:extLst>
      <p:ext uri="{BB962C8B-B14F-4D97-AF65-F5344CB8AC3E}">
        <p14:creationId xmlns:p14="http://schemas.microsoft.com/office/powerpoint/2010/main" val="4163357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  <p:sldLayoutId id="2147483894" r:id="rId12"/>
    <p:sldLayoutId id="2147483895" r:id="rId13"/>
    <p:sldLayoutId id="2147483896" r:id="rId14"/>
    <p:sldLayoutId id="2147483897" r:id="rId15"/>
    <p:sldLayoutId id="2147483898" r:id="rId16"/>
    <p:sldLayoutId id="2147483899" r:id="rId17"/>
    <p:sldLayoutId id="2147483900" r:id="rId18"/>
    <p:sldLayoutId id="2147483901" r:id="rId19"/>
    <p:sldLayoutId id="2147483902" r:id="rId20"/>
    <p:sldLayoutId id="2147483903" r:id="rId21"/>
    <p:sldLayoutId id="2147483904" r:id="rId22"/>
    <p:sldLayoutId id="2147483905" r:id="rId23"/>
    <p:sldLayoutId id="2147483907" r:id="rId24"/>
    <p:sldLayoutId id="2147483916" r:id="rId25"/>
    <p:sldLayoutId id="2147483909" r:id="rId26"/>
    <p:sldLayoutId id="2147483910" r:id="rId27"/>
    <p:sldLayoutId id="2147483911" r:id="rId28"/>
    <p:sldLayoutId id="2147483912" r:id="rId29"/>
    <p:sldLayoutId id="2147483914" r:id="rId30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 spc="-50" baseline="0">
          <a:solidFill>
            <a:schemeClr val="tx1"/>
          </a:solidFill>
          <a:latin typeface="OP Chevin Pro Light" panose="020F0303030000060003" pitchFamily="34" charset="0"/>
          <a:ea typeface="+mj-ea"/>
          <a:cs typeface="+mj-cs"/>
        </a:defRPr>
      </a:lvl1pPr>
    </p:titleStyle>
    <p:bodyStyle>
      <a:lvl1pPr marL="269875" indent="-269875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OP Chevin Pro Light" panose="020F0303030000060003" pitchFamily="34" charset="0"/>
          <a:ea typeface="+mn-ea"/>
          <a:cs typeface="+mn-cs"/>
        </a:defRPr>
      </a:lvl1pPr>
      <a:lvl2pPr marL="539750" indent="-269875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OP Chevin Pro Light" panose="020F0303030000060003" pitchFamily="34" charset="0"/>
          <a:ea typeface="+mn-ea"/>
          <a:cs typeface="+mn-cs"/>
        </a:defRPr>
      </a:lvl2pPr>
      <a:lvl3pPr marL="806450" indent="-266700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OP Chevin Pro Light" panose="020F0303030000060003" pitchFamily="34" charset="0"/>
          <a:ea typeface="+mn-ea"/>
          <a:cs typeface="+mn-cs"/>
        </a:defRPr>
      </a:lvl3pPr>
      <a:lvl4pPr marL="1079500" indent="-273050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OP Chevin Pro Light" panose="020F0303030000060003" pitchFamily="34" charset="0"/>
          <a:ea typeface="+mn-ea"/>
          <a:cs typeface="+mn-cs"/>
        </a:defRPr>
      </a:lvl4pPr>
      <a:lvl5pPr marL="1346200" indent="-266700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OP Chevin Pro Light" panose="020F0303030000060003" pitchFamily="34" charset="0"/>
          <a:ea typeface="+mn-ea"/>
          <a:cs typeface="+mn-cs"/>
        </a:defRPr>
      </a:lvl5pPr>
      <a:lvl6pPr marL="1612900" indent="-266700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OP Chevin Pro Light" panose="020F0303030000060003" pitchFamily="34" charset="0"/>
          <a:ea typeface="+mn-ea"/>
          <a:cs typeface="+mn-cs"/>
        </a:defRPr>
      </a:lvl6pPr>
      <a:lvl7pPr marL="1885950" indent="-273050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OP Chevin Pro Light" panose="020F0303030000060003" pitchFamily="34" charset="0"/>
          <a:ea typeface="+mn-ea"/>
          <a:cs typeface="+mn-cs"/>
        </a:defRPr>
      </a:lvl7pPr>
      <a:lvl8pPr marL="2152650" indent="-266700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OP Chevin Pro Light" panose="020F0303030000060003" pitchFamily="34" charset="0"/>
          <a:ea typeface="+mn-ea"/>
          <a:cs typeface="+mn-cs"/>
        </a:defRPr>
      </a:lvl8pPr>
      <a:lvl9pPr marL="2419350" indent="-266700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OP Chevin Pro Light" panose="020F0303030000060003" pitchFamily="34" charset="0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rapidapi.com/best-finance-apis/" TargetMode="External"/><Relationship Id="rId2" Type="http://schemas.openxmlformats.org/officeDocument/2006/relationships/hyperlink" Target="https://www.alphavantage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xignite.com/Product/xignitenews/1#/productovervie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E867E470-01FB-4AE7-9CA7-7DD522647E2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5" b="1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1" name="Kuvan paikkamerkki 10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Otsikko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 err="1"/>
              <a:t>Wealth</a:t>
            </a:r>
            <a:r>
              <a:rPr lang="fi-FI" dirty="0"/>
              <a:t> </a:t>
            </a:r>
            <a:r>
              <a:rPr lang="fi-FI" dirty="0" err="1"/>
              <a:t>APIs</a:t>
            </a:r>
            <a:r>
              <a:rPr lang="fi-FI" dirty="0"/>
              <a:t> in </a:t>
            </a:r>
            <a:r>
              <a:rPr lang="fi-FI" dirty="0" err="1"/>
              <a:t>Ultrahack</a:t>
            </a:r>
            <a:endParaRPr lang="fi-FI" dirty="0"/>
          </a:p>
        </p:txBody>
      </p:sp>
      <p:sp>
        <p:nvSpPr>
          <p:cNvPr id="9" name="Alaotsikko 8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fi-FI" dirty="0"/>
              <a:t>Tomi Johansson, </a:t>
            </a:r>
            <a:r>
              <a:rPr lang="fi-FI" dirty="0" err="1"/>
              <a:t>Wealth</a:t>
            </a:r>
            <a:r>
              <a:rPr lang="fi-FI" dirty="0"/>
              <a:t> Management </a:t>
            </a:r>
            <a:r>
              <a:rPr lang="fi-FI" dirty="0" err="1"/>
              <a:t>Solution</a:t>
            </a:r>
            <a:r>
              <a:rPr lang="fi-FI" dirty="0"/>
              <a:t> Architect</a:t>
            </a:r>
          </a:p>
          <a:p>
            <a:r>
              <a:rPr lang="fi-FI" dirty="0"/>
              <a:t>Tomi.johansson@op.fi</a:t>
            </a:r>
          </a:p>
        </p:txBody>
      </p:sp>
      <p:sp>
        <p:nvSpPr>
          <p:cNvPr id="12" name="Kuvan paikkamerkki 11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994450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tsikk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Our</a:t>
            </a:r>
            <a:r>
              <a:rPr lang="fi-FI" dirty="0"/>
              <a:t> </a:t>
            </a:r>
            <a:r>
              <a:rPr lang="fi-FI" dirty="0" err="1"/>
              <a:t>APIs</a:t>
            </a:r>
            <a:r>
              <a:rPr lang="fi-FI" dirty="0"/>
              <a:t> in </a:t>
            </a:r>
            <a:r>
              <a:rPr lang="fi-FI" dirty="0" err="1"/>
              <a:t>Wealth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pPr/>
              <a:t>2</a:t>
            </a:fld>
            <a:endParaRPr lang="fi-FI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12DD06-4F3A-46D9-A43C-15D129C57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28" y="986763"/>
            <a:ext cx="8617386" cy="337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40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tsikk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Few</a:t>
            </a:r>
            <a:r>
              <a:rPr lang="fi-FI" dirty="0"/>
              <a:t> </a:t>
            </a:r>
            <a:r>
              <a:rPr lang="fi-FI" dirty="0" err="1"/>
              <a:t>words</a:t>
            </a:r>
            <a:r>
              <a:rPr lang="fi-FI" dirty="0"/>
              <a:t> </a:t>
            </a:r>
            <a:r>
              <a:rPr lang="fi-FI" dirty="0" err="1"/>
              <a:t>about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domain..</a:t>
            </a:r>
          </a:p>
        </p:txBody>
      </p:sp>
      <p:sp>
        <p:nvSpPr>
          <p:cNvPr id="9" name="Sisällön paikkamerkki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sz="1200" dirty="0"/>
              <a:t>Instruments / </a:t>
            </a:r>
            <a:r>
              <a:rPr lang="fi-FI" sz="1200" dirty="0" err="1"/>
              <a:t>Securities</a:t>
            </a:r>
            <a:r>
              <a:rPr lang="fi-FI" sz="1200" dirty="0"/>
              <a:t> – </a:t>
            </a:r>
            <a:r>
              <a:rPr lang="en-US" sz="1200" dirty="0"/>
              <a:t>Holds some type of monetary value. It represents an ownership position in a publicly-traded corporation (via stock) or in index fund (via ETF)</a:t>
            </a:r>
          </a:p>
          <a:p>
            <a:r>
              <a:rPr lang="fi-FI" sz="1200" dirty="0"/>
              <a:t>Nasdaq </a:t>
            </a:r>
            <a:r>
              <a:rPr lang="fi-FI" sz="1200" dirty="0" err="1"/>
              <a:t>Nordics</a:t>
            </a:r>
            <a:r>
              <a:rPr lang="fi-FI" sz="1200" dirty="0"/>
              <a:t> - </a:t>
            </a:r>
            <a:r>
              <a:rPr lang="fi-FI" sz="1200" dirty="0" err="1"/>
              <a:t>Marketplaces</a:t>
            </a:r>
            <a:r>
              <a:rPr lang="fi-FI" sz="1200" dirty="0"/>
              <a:t> </a:t>
            </a:r>
            <a:r>
              <a:rPr lang="fi-FI" sz="1200" dirty="0" err="1"/>
              <a:t>where</a:t>
            </a:r>
            <a:r>
              <a:rPr lang="fi-FI" sz="1200" dirty="0"/>
              <a:t> </a:t>
            </a:r>
            <a:r>
              <a:rPr lang="fi-FI" sz="1200" dirty="0" err="1"/>
              <a:t>you</a:t>
            </a:r>
            <a:r>
              <a:rPr lang="fi-FI" sz="1200" dirty="0"/>
              <a:t> </a:t>
            </a:r>
            <a:r>
              <a:rPr lang="fi-FI" sz="1200" dirty="0" err="1"/>
              <a:t>can</a:t>
            </a:r>
            <a:r>
              <a:rPr lang="fi-FI" sz="1200" dirty="0"/>
              <a:t> </a:t>
            </a:r>
            <a:r>
              <a:rPr lang="fi-FI" sz="1200" dirty="0" err="1"/>
              <a:t>make</a:t>
            </a:r>
            <a:r>
              <a:rPr lang="fi-FI" sz="1200" dirty="0"/>
              <a:t> </a:t>
            </a:r>
            <a:r>
              <a:rPr lang="fi-FI" sz="1200" dirty="0" err="1"/>
              <a:t>trades</a:t>
            </a:r>
            <a:r>
              <a:rPr lang="fi-FI" sz="1200" dirty="0"/>
              <a:t>, </a:t>
            </a:r>
            <a:r>
              <a:rPr lang="fi-FI" sz="1200" dirty="0" err="1"/>
              <a:t>every</a:t>
            </a:r>
            <a:r>
              <a:rPr lang="fi-FI" sz="1200" dirty="0"/>
              <a:t> </a:t>
            </a:r>
            <a:r>
              <a:rPr lang="fi-FI" sz="1200" dirty="0" err="1"/>
              <a:t>marketplace</a:t>
            </a:r>
            <a:r>
              <a:rPr lang="fi-FI" sz="1200" dirty="0"/>
              <a:t> </a:t>
            </a:r>
            <a:r>
              <a:rPr lang="fi-FI" sz="1200" dirty="0" err="1"/>
              <a:t>has</a:t>
            </a:r>
            <a:r>
              <a:rPr lang="fi-FI" sz="1200" dirty="0"/>
              <a:t> </a:t>
            </a:r>
            <a:r>
              <a:rPr lang="fi-FI" sz="1200" dirty="0" err="1"/>
              <a:t>own</a:t>
            </a:r>
            <a:r>
              <a:rPr lang="fi-FI" sz="1200" dirty="0"/>
              <a:t> set of </a:t>
            </a:r>
            <a:r>
              <a:rPr lang="fi-FI" sz="1200" dirty="0" err="1"/>
              <a:t>instrument</a:t>
            </a:r>
            <a:r>
              <a:rPr lang="fi-FI" sz="1200" dirty="0"/>
              <a:t> / </a:t>
            </a:r>
            <a:r>
              <a:rPr lang="fi-FI" sz="1200" dirty="0" err="1"/>
              <a:t>securities</a:t>
            </a:r>
            <a:r>
              <a:rPr lang="fi-FI" sz="1200" dirty="0"/>
              <a:t> </a:t>
            </a:r>
            <a:r>
              <a:rPr lang="fi-FI" sz="1200" dirty="0" err="1"/>
              <a:t>which</a:t>
            </a:r>
            <a:r>
              <a:rPr lang="fi-FI" sz="1200" dirty="0"/>
              <a:t> </a:t>
            </a:r>
            <a:r>
              <a:rPr lang="fi-FI" sz="1200" dirty="0" err="1"/>
              <a:t>can</a:t>
            </a:r>
            <a:r>
              <a:rPr lang="fi-FI" sz="1200" dirty="0"/>
              <a:t> </a:t>
            </a:r>
            <a:r>
              <a:rPr lang="fi-FI" sz="1200" dirty="0" err="1"/>
              <a:t>be</a:t>
            </a:r>
            <a:r>
              <a:rPr lang="fi-FI" sz="1200" dirty="0"/>
              <a:t> </a:t>
            </a:r>
            <a:r>
              <a:rPr lang="fi-FI" sz="1200" dirty="0" err="1"/>
              <a:t>buy</a:t>
            </a:r>
            <a:r>
              <a:rPr lang="fi-FI" sz="1200" dirty="0"/>
              <a:t> </a:t>
            </a:r>
            <a:r>
              <a:rPr lang="fi-FI" sz="1200" dirty="0" err="1"/>
              <a:t>or</a:t>
            </a:r>
            <a:r>
              <a:rPr lang="fi-FI" sz="1200" dirty="0"/>
              <a:t> </a:t>
            </a:r>
            <a:r>
              <a:rPr lang="fi-FI" sz="1200" dirty="0" err="1"/>
              <a:t>sell</a:t>
            </a:r>
            <a:r>
              <a:rPr lang="fi-FI" sz="1200" dirty="0"/>
              <a:t>. One of </a:t>
            </a:r>
            <a:r>
              <a:rPr lang="fi-FI" sz="1200" dirty="0" err="1"/>
              <a:t>the</a:t>
            </a:r>
            <a:r>
              <a:rPr lang="fi-FI" sz="1200" dirty="0"/>
              <a:t> </a:t>
            </a:r>
            <a:r>
              <a:rPr lang="fi-FI" sz="1200" dirty="0" err="1"/>
              <a:t>marketplaces</a:t>
            </a:r>
            <a:r>
              <a:rPr lang="fi-FI" sz="1200" dirty="0"/>
              <a:t> in Nasdaq is </a:t>
            </a:r>
            <a:r>
              <a:rPr lang="fi-FI" sz="1200" dirty="0" err="1"/>
              <a:t>the</a:t>
            </a:r>
            <a:r>
              <a:rPr lang="fi-FI" sz="1200" dirty="0"/>
              <a:t> OMX Helsinki </a:t>
            </a:r>
            <a:r>
              <a:rPr lang="fi-FI" sz="1200" dirty="0" err="1"/>
              <a:t>which</a:t>
            </a:r>
            <a:r>
              <a:rPr lang="fi-FI" sz="1200" dirty="0"/>
              <a:t> is </a:t>
            </a:r>
            <a:r>
              <a:rPr lang="fi-FI" sz="1200" dirty="0" err="1"/>
              <a:t>the</a:t>
            </a:r>
            <a:r>
              <a:rPr lang="fi-FI" sz="1200" dirty="0"/>
              <a:t> main </a:t>
            </a:r>
            <a:r>
              <a:rPr lang="fi-FI" sz="1200" dirty="0" err="1"/>
              <a:t>stock</a:t>
            </a:r>
            <a:r>
              <a:rPr lang="fi-FI" sz="1200" dirty="0"/>
              <a:t> </a:t>
            </a:r>
            <a:r>
              <a:rPr lang="fi-FI" sz="1200" dirty="0" err="1"/>
              <a:t>exhange</a:t>
            </a:r>
            <a:r>
              <a:rPr lang="fi-FI" sz="1200" dirty="0"/>
              <a:t> </a:t>
            </a:r>
            <a:r>
              <a:rPr lang="fi-FI" sz="1200" dirty="0" err="1"/>
              <a:t>trading</a:t>
            </a:r>
            <a:r>
              <a:rPr lang="fi-FI" sz="1200" dirty="0"/>
              <a:t> market in Finland. It </a:t>
            </a:r>
            <a:r>
              <a:rPr lang="fi-FI" sz="1200" dirty="0" err="1"/>
              <a:t>includes</a:t>
            </a:r>
            <a:r>
              <a:rPr lang="fi-FI" sz="1200" dirty="0"/>
              <a:t> for </a:t>
            </a:r>
            <a:r>
              <a:rPr lang="fi-FI" sz="1200" dirty="0" err="1"/>
              <a:t>example</a:t>
            </a:r>
            <a:r>
              <a:rPr lang="fi-FI" sz="1200" dirty="0"/>
              <a:t> </a:t>
            </a:r>
            <a:r>
              <a:rPr lang="fi-FI" sz="1200" dirty="0" err="1"/>
              <a:t>the</a:t>
            </a:r>
            <a:r>
              <a:rPr lang="fi-FI" sz="1200" dirty="0"/>
              <a:t> Nokia </a:t>
            </a:r>
            <a:r>
              <a:rPr lang="fi-FI" sz="1200" dirty="0" err="1"/>
              <a:t>stock</a:t>
            </a:r>
            <a:r>
              <a:rPr lang="fi-FI" sz="1200" dirty="0"/>
              <a:t> </a:t>
            </a:r>
            <a:r>
              <a:rPr lang="fi-FI" sz="1200" dirty="0" err="1"/>
              <a:t>trading</a:t>
            </a:r>
            <a:r>
              <a:rPr lang="fi-FI" sz="1200" dirty="0"/>
              <a:t>.</a:t>
            </a:r>
          </a:p>
          <a:p>
            <a:r>
              <a:rPr lang="fi-FI" sz="1200" dirty="0"/>
              <a:t>ISIN </a:t>
            </a:r>
            <a:r>
              <a:rPr lang="fi-FI" sz="1200" dirty="0" err="1"/>
              <a:t>code</a:t>
            </a:r>
            <a:r>
              <a:rPr lang="fi-FI" sz="1200" dirty="0"/>
              <a:t> – Standard International </a:t>
            </a:r>
            <a:r>
              <a:rPr lang="fi-FI" sz="1200" dirty="0" err="1"/>
              <a:t>Securities</a:t>
            </a:r>
            <a:r>
              <a:rPr lang="fi-FI" sz="1200" dirty="0"/>
              <a:t> </a:t>
            </a:r>
            <a:r>
              <a:rPr lang="fi-FI" sz="1200" dirty="0" err="1"/>
              <a:t>Identification</a:t>
            </a:r>
            <a:r>
              <a:rPr lang="fi-FI" sz="1200" dirty="0"/>
              <a:t> </a:t>
            </a:r>
            <a:r>
              <a:rPr lang="fi-FI" sz="1200" dirty="0" err="1"/>
              <a:t>Number</a:t>
            </a:r>
            <a:r>
              <a:rPr lang="fi-FI" sz="1200" dirty="0"/>
              <a:t> (ISIN) </a:t>
            </a:r>
            <a:r>
              <a:rPr lang="fi-FI" sz="1200" dirty="0" err="1"/>
              <a:t>uniquely</a:t>
            </a:r>
            <a:r>
              <a:rPr lang="fi-FI" sz="1200" dirty="0"/>
              <a:t> </a:t>
            </a:r>
            <a:r>
              <a:rPr lang="fi-FI" sz="1200" dirty="0" err="1"/>
              <a:t>identifies</a:t>
            </a:r>
            <a:r>
              <a:rPr lang="fi-FI" sz="1200" dirty="0"/>
              <a:t> </a:t>
            </a:r>
            <a:r>
              <a:rPr lang="fi-FI" sz="1200" dirty="0" err="1"/>
              <a:t>the</a:t>
            </a:r>
            <a:r>
              <a:rPr lang="fi-FI" sz="1200" dirty="0"/>
              <a:t> </a:t>
            </a:r>
            <a:r>
              <a:rPr lang="fi-FI" sz="1200" dirty="0" err="1"/>
              <a:t>stock</a:t>
            </a:r>
            <a:r>
              <a:rPr lang="fi-FI" sz="1200" dirty="0"/>
              <a:t> </a:t>
            </a:r>
            <a:r>
              <a:rPr lang="fi-FI" sz="1200" dirty="0" err="1"/>
              <a:t>or</a:t>
            </a:r>
            <a:r>
              <a:rPr lang="fi-FI" sz="1200" dirty="0"/>
              <a:t> ETF, </a:t>
            </a:r>
            <a:r>
              <a:rPr lang="fi-FI" sz="1200" dirty="0" err="1"/>
              <a:t>example</a:t>
            </a:r>
            <a:r>
              <a:rPr lang="fi-FI" sz="1200" dirty="0"/>
              <a:t> Nokia FI0009000681</a:t>
            </a:r>
          </a:p>
          <a:p>
            <a:r>
              <a:rPr lang="fi-FI" sz="1200" dirty="0" err="1"/>
              <a:t>Custody</a:t>
            </a:r>
            <a:r>
              <a:rPr lang="fi-FI" sz="1200" dirty="0"/>
              <a:t> / </a:t>
            </a:r>
            <a:r>
              <a:rPr lang="fi-FI" sz="1200" dirty="0" err="1"/>
              <a:t>Servicepackage</a:t>
            </a:r>
            <a:r>
              <a:rPr lang="fi-FI" sz="1200" dirty="0"/>
              <a:t> – </a:t>
            </a:r>
            <a:r>
              <a:rPr lang="fi-FI" sz="1200" dirty="0" err="1"/>
              <a:t>When</a:t>
            </a:r>
            <a:r>
              <a:rPr lang="fi-FI" sz="1200" dirty="0"/>
              <a:t> </a:t>
            </a:r>
            <a:r>
              <a:rPr lang="fi-FI" sz="1200" dirty="0" err="1"/>
              <a:t>customer</a:t>
            </a:r>
            <a:r>
              <a:rPr lang="fi-FI" sz="1200" dirty="0"/>
              <a:t> is </a:t>
            </a:r>
            <a:r>
              <a:rPr lang="fi-FI" sz="1200" dirty="0" err="1"/>
              <a:t>doing</a:t>
            </a:r>
            <a:r>
              <a:rPr lang="fi-FI" sz="1200" dirty="0"/>
              <a:t> </a:t>
            </a:r>
            <a:r>
              <a:rPr lang="fi-FI" sz="1200" dirty="0" err="1"/>
              <a:t>trading</a:t>
            </a:r>
            <a:r>
              <a:rPr lang="fi-FI" sz="1200" dirty="0"/>
              <a:t> </a:t>
            </a:r>
            <a:r>
              <a:rPr lang="fi-FI" sz="1200" dirty="0" err="1"/>
              <a:t>the</a:t>
            </a:r>
            <a:r>
              <a:rPr lang="fi-FI" sz="1200" dirty="0"/>
              <a:t> OP is </a:t>
            </a:r>
            <a:r>
              <a:rPr lang="fi-FI" sz="1200" dirty="0" err="1"/>
              <a:t>responsible</a:t>
            </a:r>
            <a:r>
              <a:rPr lang="fi-FI" sz="1200" dirty="0"/>
              <a:t> to </a:t>
            </a:r>
            <a:r>
              <a:rPr lang="fi-FI" sz="1200" dirty="0" err="1"/>
              <a:t>hold</a:t>
            </a:r>
            <a:r>
              <a:rPr lang="fi-FI" sz="1200" dirty="0"/>
              <a:t> </a:t>
            </a:r>
            <a:r>
              <a:rPr lang="fi-FI" sz="1200" dirty="0" err="1"/>
              <a:t>the</a:t>
            </a:r>
            <a:r>
              <a:rPr lang="fi-FI" sz="1200" dirty="0"/>
              <a:t> </a:t>
            </a:r>
            <a:r>
              <a:rPr lang="fi-FI" sz="1200" dirty="0" err="1"/>
              <a:t>instruments</a:t>
            </a:r>
            <a:r>
              <a:rPr lang="fi-FI" sz="1200" dirty="0"/>
              <a:t> / </a:t>
            </a:r>
            <a:r>
              <a:rPr lang="fi-FI" sz="1200" dirty="0" err="1"/>
              <a:t>securities</a:t>
            </a:r>
            <a:r>
              <a:rPr lang="fi-FI" sz="1200" dirty="0"/>
              <a:t> on </a:t>
            </a:r>
            <a:r>
              <a:rPr lang="fi-FI" sz="1200" dirty="0" err="1"/>
              <a:t>behalf</a:t>
            </a:r>
            <a:r>
              <a:rPr lang="fi-FI" sz="1200" dirty="0"/>
              <a:t> of </a:t>
            </a:r>
            <a:r>
              <a:rPr lang="fi-FI" sz="1200" dirty="0" err="1"/>
              <a:t>the</a:t>
            </a:r>
            <a:r>
              <a:rPr lang="fi-FI" sz="1200" dirty="0"/>
              <a:t> </a:t>
            </a:r>
            <a:r>
              <a:rPr lang="fi-FI" sz="1200" dirty="0" err="1"/>
              <a:t>customer</a:t>
            </a:r>
            <a:r>
              <a:rPr lang="fi-FI" sz="1200" dirty="0"/>
              <a:t> in </a:t>
            </a:r>
            <a:r>
              <a:rPr lang="fi-FI" sz="1200" dirty="0" err="1"/>
              <a:t>Custody</a:t>
            </a:r>
            <a:r>
              <a:rPr lang="fi-FI" sz="1200" dirty="0"/>
              <a:t> / </a:t>
            </a:r>
            <a:r>
              <a:rPr lang="fi-FI" sz="1200" dirty="0" err="1"/>
              <a:t>Servicepackage</a:t>
            </a:r>
            <a:r>
              <a:rPr lang="fi-FI" sz="1200" dirty="0"/>
              <a:t>. </a:t>
            </a:r>
            <a:r>
              <a:rPr lang="fi-FI" sz="1200" dirty="0" err="1"/>
              <a:t>This</a:t>
            </a:r>
            <a:r>
              <a:rPr lang="fi-FI" sz="1200" dirty="0"/>
              <a:t> is </a:t>
            </a:r>
            <a:r>
              <a:rPr lang="fi-FI" sz="1200" dirty="0" err="1"/>
              <a:t>like</a:t>
            </a:r>
            <a:r>
              <a:rPr lang="fi-FI" sz="1200" dirty="0"/>
              <a:t> a </a:t>
            </a:r>
            <a:r>
              <a:rPr lang="fi-FI" sz="1200" dirty="0" err="1"/>
              <a:t>stock</a:t>
            </a:r>
            <a:r>
              <a:rPr lang="fi-FI" sz="1200" dirty="0"/>
              <a:t> </a:t>
            </a:r>
            <a:r>
              <a:rPr lang="fi-FI" sz="1200" dirty="0" err="1"/>
              <a:t>wallet</a:t>
            </a:r>
            <a:r>
              <a:rPr lang="fi-FI" sz="1200" dirty="0"/>
              <a:t> for </a:t>
            </a:r>
            <a:r>
              <a:rPr lang="fi-FI" sz="1200" dirty="0" err="1"/>
              <a:t>the</a:t>
            </a:r>
            <a:r>
              <a:rPr lang="fi-FI" sz="1200" dirty="0"/>
              <a:t> </a:t>
            </a:r>
            <a:r>
              <a:rPr lang="fi-FI" sz="1200" dirty="0" err="1"/>
              <a:t>customer</a:t>
            </a:r>
            <a:endParaRPr lang="fi-FI" sz="1200" dirty="0"/>
          </a:p>
          <a:p>
            <a:r>
              <a:rPr lang="fi-FI" sz="1200" dirty="0" err="1"/>
              <a:t>Account</a:t>
            </a:r>
            <a:r>
              <a:rPr lang="fi-FI" sz="1200" dirty="0"/>
              <a:t> </a:t>
            </a:r>
            <a:r>
              <a:rPr lang="fi-FI" sz="1200" dirty="0" err="1"/>
              <a:t>number</a:t>
            </a:r>
            <a:r>
              <a:rPr lang="fi-FI" sz="1200" dirty="0"/>
              <a:t> – Money </a:t>
            </a:r>
            <a:r>
              <a:rPr lang="fi-FI" sz="1200" dirty="0" err="1"/>
              <a:t>account</a:t>
            </a:r>
            <a:r>
              <a:rPr lang="fi-FI" sz="1200" dirty="0"/>
              <a:t> </a:t>
            </a:r>
            <a:r>
              <a:rPr lang="fi-FI" sz="1200" dirty="0" err="1"/>
              <a:t>which</a:t>
            </a:r>
            <a:r>
              <a:rPr lang="fi-FI" sz="1200" dirty="0"/>
              <a:t> is </a:t>
            </a:r>
            <a:r>
              <a:rPr lang="fi-FI" sz="1200" dirty="0" err="1"/>
              <a:t>included</a:t>
            </a:r>
            <a:r>
              <a:rPr lang="fi-FI" sz="1200" dirty="0"/>
              <a:t> to </a:t>
            </a:r>
            <a:r>
              <a:rPr lang="fi-FI" sz="1200" dirty="0" err="1"/>
              <a:t>custody</a:t>
            </a:r>
            <a:r>
              <a:rPr lang="fi-FI" sz="1200" dirty="0"/>
              <a:t> for </a:t>
            </a:r>
            <a:r>
              <a:rPr lang="fi-FI" sz="1200" dirty="0" err="1"/>
              <a:t>buying</a:t>
            </a:r>
            <a:r>
              <a:rPr lang="fi-FI" sz="1200" dirty="0"/>
              <a:t> </a:t>
            </a:r>
            <a:r>
              <a:rPr lang="fi-FI" sz="1200" dirty="0" err="1"/>
              <a:t>the</a:t>
            </a:r>
            <a:r>
              <a:rPr lang="fi-FI" sz="1200" dirty="0"/>
              <a:t> </a:t>
            </a:r>
            <a:r>
              <a:rPr lang="fi-FI" sz="1200" dirty="0" err="1"/>
              <a:t>stocks</a:t>
            </a:r>
            <a:endParaRPr lang="fi-FI" sz="1200" dirty="0"/>
          </a:p>
          <a:p>
            <a:r>
              <a:rPr lang="fi-FI" sz="1200" dirty="0" err="1"/>
              <a:t>Transactions</a:t>
            </a:r>
            <a:r>
              <a:rPr lang="fi-FI" sz="1200" dirty="0"/>
              <a:t> – </a:t>
            </a:r>
            <a:r>
              <a:rPr lang="fi-FI" sz="1200" dirty="0" err="1"/>
              <a:t>When</a:t>
            </a:r>
            <a:r>
              <a:rPr lang="fi-FI" sz="1200" dirty="0"/>
              <a:t> </a:t>
            </a:r>
            <a:r>
              <a:rPr lang="fi-FI" sz="1200" dirty="0" err="1"/>
              <a:t>start</a:t>
            </a:r>
            <a:r>
              <a:rPr lang="fi-FI" sz="1200" dirty="0"/>
              <a:t> </a:t>
            </a:r>
            <a:r>
              <a:rPr lang="fi-FI" sz="1200" dirty="0" err="1"/>
              <a:t>the</a:t>
            </a:r>
            <a:r>
              <a:rPr lang="fi-FI" sz="1200" dirty="0"/>
              <a:t> </a:t>
            </a:r>
            <a:r>
              <a:rPr lang="fi-FI" sz="1200" dirty="0" err="1"/>
              <a:t>trading</a:t>
            </a:r>
            <a:r>
              <a:rPr lang="fi-FI" sz="1200" dirty="0"/>
              <a:t> </a:t>
            </a:r>
            <a:r>
              <a:rPr lang="fi-FI" sz="1200" dirty="0" err="1"/>
              <a:t>towards</a:t>
            </a:r>
            <a:r>
              <a:rPr lang="fi-FI" sz="1200" dirty="0"/>
              <a:t> </a:t>
            </a:r>
            <a:r>
              <a:rPr lang="fi-FI" sz="1200" dirty="0" err="1"/>
              <a:t>the</a:t>
            </a:r>
            <a:r>
              <a:rPr lang="fi-FI" sz="1200" dirty="0"/>
              <a:t> market, </a:t>
            </a:r>
            <a:r>
              <a:rPr lang="fi-FI" sz="1200" dirty="0" err="1"/>
              <a:t>you</a:t>
            </a:r>
            <a:r>
              <a:rPr lang="fi-FI" sz="1200" dirty="0"/>
              <a:t> </a:t>
            </a:r>
            <a:r>
              <a:rPr lang="fi-FI" sz="1200" dirty="0" err="1"/>
              <a:t>make</a:t>
            </a:r>
            <a:r>
              <a:rPr lang="fi-FI" sz="1200" dirty="0"/>
              <a:t> </a:t>
            </a:r>
            <a:r>
              <a:rPr lang="fi-FI" sz="1200" dirty="0" err="1"/>
              <a:t>the</a:t>
            </a:r>
            <a:r>
              <a:rPr lang="fi-FI" sz="1200" dirty="0"/>
              <a:t> </a:t>
            </a:r>
            <a:r>
              <a:rPr lang="fi-FI" sz="1200" dirty="0" err="1"/>
              <a:t>buy</a:t>
            </a:r>
            <a:r>
              <a:rPr lang="fi-FI" sz="1200" dirty="0"/>
              <a:t> </a:t>
            </a:r>
            <a:r>
              <a:rPr lang="fi-FI" sz="1200" dirty="0" err="1"/>
              <a:t>or</a:t>
            </a:r>
            <a:r>
              <a:rPr lang="fi-FI" sz="1200" dirty="0"/>
              <a:t> </a:t>
            </a:r>
            <a:r>
              <a:rPr lang="fi-FI" sz="1200" dirty="0" err="1"/>
              <a:t>sell</a:t>
            </a:r>
            <a:r>
              <a:rPr lang="fi-FI" sz="1200" dirty="0"/>
              <a:t> </a:t>
            </a:r>
            <a:r>
              <a:rPr lang="fi-FI" sz="1200" dirty="0" err="1"/>
              <a:t>transaction</a:t>
            </a:r>
            <a:r>
              <a:rPr lang="fi-FI" sz="1200" dirty="0"/>
              <a:t> </a:t>
            </a:r>
            <a:r>
              <a:rPr lang="fi-FI" sz="1200" dirty="0" err="1"/>
              <a:t>where</a:t>
            </a:r>
            <a:r>
              <a:rPr lang="fi-FI" sz="1200" dirty="0"/>
              <a:t> </a:t>
            </a:r>
            <a:r>
              <a:rPr lang="fi-FI" sz="1200" dirty="0" err="1"/>
              <a:t>you</a:t>
            </a:r>
            <a:r>
              <a:rPr lang="fi-FI" sz="1200" dirty="0"/>
              <a:t> </a:t>
            </a:r>
            <a:r>
              <a:rPr lang="fi-FI" sz="1200" dirty="0" err="1"/>
              <a:t>tell</a:t>
            </a:r>
            <a:r>
              <a:rPr lang="fi-FI" sz="1200" dirty="0"/>
              <a:t> </a:t>
            </a:r>
            <a:r>
              <a:rPr lang="fi-FI" sz="1200" dirty="0" err="1"/>
              <a:t>what</a:t>
            </a:r>
            <a:r>
              <a:rPr lang="fi-FI" sz="1200" dirty="0"/>
              <a:t> </a:t>
            </a:r>
            <a:r>
              <a:rPr lang="fi-FI" sz="1200" dirty="0" err="1"/>
              <a:t>kind</a:t>
            </a:r>
            <a:r>
              <a:rPr lang="fi-FI" sz="1200" dirty="0"/>
              <a:t> of </a:t>
            </a:r>
            <a:r>
              <a:rPr lang="fi-FI" sz="1200" dirty="0" err="1"/>
              <a:t>offer</a:t>
            </a:r>
            <a:r>
              <a:rPr lang="fi-FI" sz="1200" dirty="0"/>
              <a:t> </a:t>
            </a:r>
            <a:r>
              <a:rPr lang="fi-FI" sz="1200" dirty="0" err="1"/>
              <a:t>you</a:t>
            </a:r>
            <a:r>
              <a:rPr lang="fi-FI" sz="1200" dirty="0"/>
              <a:t> </a:t>
            </a:r>
            <a:r>
              <a:rPr lang="fi-FI" sz="1200" dirty="0" err="1"/>
              <a:t>put</a:t>
            </a:r>
            <a:r>
              <a:rPr lang="fi-FI" sz="1200" dirty="0"/>
              <a:t> in.</a:t>
            </a:r>
          </a:p>
          <a:p>
            <a:r>
              <a:rPr lang="fi-FI" sz="1200" dirty="0" err="1"/>
              <a:t>Orders</a:t>
            </a:r>
            <a:r>
              <a:rPr lang="fi-FI" sz="1200" dirty="0"/>
              <a:t> – </a:t>
            </a:r>
            <a:r>
              <a:rPr lang="fi-FI" sz="1200" dirty="0" err="1"/>
              <a:t>You</a:t>
            </a:r>
            <a:r>
              <a:rPr lang="fi-FI" sz="1200" dirty="0"/>
              <a:t> </a:t>
            </a:r>
            <a:r>
              <a:rPr lang="fi-FI" sz="1200" dirty="0" err="1"/>
              <a:t>can</a:t>
            </a:r>
            <a:r>
              <a:rPr lang="fi-FI" sz="1200" dirty="0"/>
              <a:t> </a:t>
            </a:r>
            <a:r>
              <a:rPr lang="fi-FI" sz="1200" dirty="0" err="1"/>
              <a:t>check</a:t>
            </a:r>
            <a:r>
              <a:rPr lang="fi-FI" sz="1200" dirty="0"/>
              <a:t> </a:t>
            </a:r>
            <a:r>
              <a:rPr lang="fi-FI" sz="1200" dirty="0" err="1"/>
              <a:t>what</a:t>
            </a:r>
            <a:r>
              <a:rPr lang="fi-FI" sz="1200" dirty="0"/>
              <a:t> is </a:t>
            </a:r>
            <a:r>
              <a:rPr lang="fi-FI" sz="1200" dirty="0" err="1"/>
              <a:t>the</a:t>
            </a:r>
            <a:r>
              <a:rPr lang="fi-FI" sz="1200" dirty="0"/>
              <a:t> status of </a:t>
            </a:r>
            <a:r>
              <a:rPr lang="fi-FI" sz="1200" dirty="0" err="1"/>
              <a:t>transactions</a:t>
            </a:r>
            <a:endParaRPr lang="fi-FI" sz="1200" dirty="0"/>
          </a:p>
          <a:p>
            <a:endParaRPr lang="fi-FI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pPr/>
              <a:t>3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16417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D8F32-13FB-4561-9D0E-FD42C232E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Basic </a:t>
            </a:r>
            <a:r>
              <a:rPr lang="fi-FI" dirty="0" err="1"/>
              <a:t>use</a:t>
            </a:r>
            <a:r>
              <a:rPr lang="fi-FI" dirty="0"/>
              <a:t> case in API.. Setup </a:t>
            </a:r>
            <a:r>
              <a:rPr lang="fi-FI" dirty="0" err="1"/>
              <a:t>customer</a:t>
            </a: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7B7FFB-AA9B-4DDD-8A46-E79EE8D95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4</a:t>
            </a:fld>
            <a:endParaRPr lang="fi-FI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0F94A7F-048C-4247-85B8-EBC5D1F6A92B}"/>
              </a:ext>
            </a:extLst>
          </p:cNvPr>
          <p:cNvCxnSpPr>
            <a:cxnSpLocks/>
          </p:cNvCxnSpPr>
          <p:nvPr/>
        </p:nvCxnSpPr>
        <p:spPr>
          <a:xfrm>
            <a:off x="991251" y="1243923"/>
            <a:ext cx="0" cy="3496800"/>
          </a:xfrm>
          <a:prstGeom prst="line">
            <a:avLst/>
          </a:prstGeom>
          <a:ln w="539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318CF8-8BAB-426F-B12D-B4EDD4B3560D}"/>
              </a:ext>
            </a:extLst>
          </p:cNvPr>
          <p:cNvCxnSpPr>
            <a:cxnSpLocks/>
          </p:cNvCxnSpPr>
          <p:nvPr/>
        </p:nvCxnSpPr>
        <p:spPr>
          <a:xfrm>
            <a:off x="7237717" y="1112133"/>
            <a:ext cx="0" cy="349680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1C28A74-27AD-4283-ADB9-C75024198D39}"/>
              </a:ext>
            </a:extLst>
          </p:cNvPr>
          <p:cNvSpPr txBox="1"/>
          <p:nvPr/>
        </p:nvSpPr>
        <p:spPr>
          <a:xfrm>
            <a:off x="7340590" y="1081546"/>
            <a:ext cx="154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OP </a:t>
            </a:r>
            <a:r>
              <a:rPr lang="fi-FI" dirty="0" err="1"/>
              <a:t>Wealth</a:t>
            </a:r>
            <a:r>
              <a:rPr lang="fi-FI" dirty="0"/>
              <a:t> API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B82460-67FB-458A-B9E1-5E41A15944CE}"/>
              </a:ext>
            </a:extLst>
          </p:cNvPr>
          <p:cNvSpPr txBox="1"/>
          <p:nvPr/>
        </p:nvSpPr>
        <p:spPr>
          <a:xfrm>
            <a:off x="806163" y="802489"/>
            <a:ext cx="184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App</a:t>
            </a:r>
            <a:endParaRPr lang="fi-FI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AB8387-0E79-4021-B582-E05EBAF7F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828" y="707412"/>
            <a:ext cx="301955" cy="33620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58F7E0-3FEE-4A8D-93B8-29B916C8A25B}"/>
              </a:ext>
            </a:extLst>
          </p:cNvPr>
          <p:cNvCxnSpPr>
            <a:cxnSpLocks/>
          </p:cNvCxnSpPr>
          <p:nvPr/>
        </p:nvCxnSpPr>
        <p:spPr>
          <a:xfrm>
            <a:off x="1199942" y="1353362"/>
            <a:ext cx="580607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E7D5B84-7FDC-4DCC-9694-F593CA2A9C90}"/>
              </a:ext>
            </a:extLst>
          </p:cNvPr>
          <p:cNvSpPr txBox="1"/>
          <p:nvPr/>
        </p:nvSpPr>
        <p:spPr>
          <a:xfrm>
            <a:off x="1328840" y="1148933"/>
            <a:ext cx="53943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GET https://sandbox.apis.op-palvelut.fi/instruments/mgmt/v1/instruments</a:t>
            </a:r>
            <a:endParaRPr lang="fi-FI" sz="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C4394A-61AA-4E37-B199-0A5CAA7F70C2}"/>
              </a:ext>
            </a:extLst>
          </p:cNvPr>
          <p:cNvCxnSpPr>
            <a:cxnSpLocks/>
          </p:cNvCxnSpPr>
          <p:nvPr/>
        </p:nvCxnSpPr>
        <p:spPr>
          <a:xfrm flipH="1">
            <a:off x="1199942" y="2323010"/>
            <a:ext cx="580607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3888910-BC3A-45C5-86E3-03C7BDE1F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08" y="819051"/>
            <a:ext cx="301955" cy="33620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8D323B5-EA6E-4161-86BF-62F9FD79D3D7}"/>
              </a:ext>
            </a:extLst>
          </p:cNvPr>
          <p:cNvSpPr txBox="1"/>
          <p:nvPr/>
        </p:nvSpPr>
        <p:spPr>
          <a:xfrm>
            <a:off x="5268047" y="1503027"/>
            <a:ext cx="29101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[{"instrument": {</a:t>
            </a:r>
          </a:p>
          <a:p>
            <a:r>
              <a:rPr lang="en-US" sz="800" dirty="0"/>
              <a:t>	"</a:t>
            </a:r>
            <a:r>
              <a:rPr lang="en-US" sz="800" dirty="0" err="1"/>
              <a:t>isinCode</a:t>
            </a:r>
            <a:r>
              <a:rPr lang="en-US" sz="800" dirty="0"/>
              <a:t>": "FI0009000681",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marketPlace</a:t>
            </a:r>
            <a:r>
              <a:rPr lang="en-US" sz="800" dirty="0"/>
              <a:t>": "HEL",</a:t>
            </a:r>
          </a:p>
          <a:p>
            <a:r>
              <a:rPr lang="en-US" sz="800" dirty="0"/>
              <a:t>	"currency": "EUR",</a:t>
            </a:r>
          </a:p>
          <a:p>
            <a:r>
              <a:rPr lang="en-US" sz="800" dirty="0"/>
              <a:t>	"name": "NOKIA"</a:t>
            </a:r>
          </a:p>
          <a:p>
            <a:r>
              <a:rPr lang="en-US" sz="800" dirty="0"/>
              <a:t>	}….]</a:t>
            </a:r>
            <a:endParaRPr lang="fi-FI" sz="8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CD118BB-4CD9-44BD-B9B5-58344B8649AF}"/>
              </a:ext>
            </a:extLst>
          </p:cNvPr>
          <p:cNvCxnSpPr>
            <a:cxnSpLocks/>
          </p:cNvCxnSpPr>
          <p:nvPr/>
        </p:nvCxnSpPr>
        <p:spPr>
          <a:xfrm>
            <a:off x="1242670" y="3228227"/>
            <a:ext cx="580607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57C1896-1A04-4C75-9CF9-84F527CCBD5E}"/>
              </a:ext>
            </a:extLst>
          </p:cNvPr>
          <p:cNvSpPr txBox="1"/>
          <p:nvPr/>
        </p:nvSpPr>
        <p:spPr>
          <a:xfrm>
            <a:off x="1242670" y="2589622"/>
            <a:ext cx="53943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POST https://sandbox.apis.op-palvelut.fi/custodies/mgmt/v1/servicepackage</a:t>
            </a:r>
          </a:p>
          <a:p>
            <a:r>
              <a:rPr lang="fi-FI" sz="800" dirty="0"/>
              <a:t>{</a:t>
            </a:r>
          </a:p>
          <a:p>
            <a:r>
              <a:rPr lang="fi-FI" sz="800" dirty="0"/>
              <a:t>	"</a:t>
            </a:r>
            <a:r>
              <a:rPr lang="fi-FI" sz="800" dirty="0" err="1"/>
              <a:t>accountNumber</a:t>
            </a:r>
            <a:r>
              <a:rPr lang="fi-FI" sz="800" dirty="0"/>
              <a:t>": "FI4859986910000280"</a:t>
            </a:r>
          </a:p>
          <a:p>
            <a:r>
              <a:rPr lang="fi-FI" sz="800" dirty="0"/>
              <a:t>}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E3C35BD-DC41-48BF-AEEE-CC4DB8D8658C}"/>
              </a:ext>
            </a:extLst>
          </p:cNvPr>
          <p:cNvCxnSpPr>
            <a:cxnSpLocks/>
          </p:cNvCxnSpPr>
          <p:nvPr/>
        </p:nvCxnSpPr>
        <p:spPr>
          <a:xfrm flipH="1">
            <a:off x="1247090" y="4087117"/>
            <a:ext cx="580607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B2248EB-D595-4F3E-B099-224C01C10592}"/>
              </a:ext>
            </a:extLst>
          </p:cNvPr>
          <p:cNvSpPr txBox="1"/>
          <p:nvPr/>
        </p:nvSpPr>
        <p:spPr>
          <a:xfrm>
            <a:off x="4638500" y="3537656"/>
            <a:ext cx="2910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{</a:t>
            </a:r>
          </a:p>
          <a:p>
            <a:r>
              <a:rPr lang="en-US" sz="800" dirty="0"/>
              <a:t>	"</a:t>
            </a:r>
            <a:r>
              <a:rPr lang="en-US" sz="800" dirty="0" err="1"/>
              <a:t>custodyNumber</a:t>
            </a:r>
            <a:r>
              <a:rPr lang="en-US" sz="800" dirty="0"/>
              <a:t>": "0000049833",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accountNumber</a:t>
            </a:r>
            <a:r>
              <a:rPr lang="en-US" sz="800" dirty="0"/>
              <a:t>": "FI4859986910000280"</a:t>
            </a:r>
          </a:p>
          <a:p>
            <a:r>
              <a:rPr lang="en-US" sz="800" dirty="0"/>
              <a:t>}</a:t>
            </a:r>
            <a:endParaRPr lang="fi-FI" sz="800" dirty="0"/>
          </a:p>
        </p:txBody>
      </p:sp>
    </p:spTree>
    <p:extLst>
      <p:ext uri="{BB962C8B-B14F-4D97-AF65-F5344CB8AC3E}">
        <p14:creationId xmlns:p14="http://schemas.microsoft.com/office/powerpoint/2010/main" val="399165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D8F32-13FB-4561-9D0E-FD42C232E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Basic </a:t>
            </a:r>
            <a:r>
              <a:rPr lang="fi-FI" dirty="0" err="1"/>
              <a:t>use</a:t>
            </a:r>
            <a:r>
              <a:rPr lang="fi-FI" dirty="0"/>
              <a:t> case in API.. </a:t>
            </a:r>
            <a:r>
              <a:rPr lang="fi-FI" dirty="0" err="1"/>
              <a:t>Start</a:t>
            </a:r>
            <a:r>
              <a:rPr lang="fi-FI" dirty="0"/>
              <a:t> </a:t>
            </a:r>
            <a:r>
              <a:rPr lang="fi-FI" dirty="0" err="1"/>
              <a:t>trading</a:t>
            </a: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7B7FFB-AA9B-4DDD-8A46-E79EE8D95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5</a:t>
            </a:fld>
            <a:endParaRPr lang="fi-FI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0F94A7F-048C-4247-85B8-EBC5D1F6A92B}"/>
              </a:ext>
            </a:extLst>
          </p:cNvPr>
          <p:cNvCxnSpPr>
            <a:cxnSpLocks/>
          </p:cNvCxnSpPr>
          <p:nvPr/>
        </p:nvCxnSpPr>
        <p:spPr>
          <a:xfrm>
            <a:off x="991251" y="1243923"/>
            <a:ext cx="0" cy="3496800"/>
          </a:xfrm>
          <a:prstGeom prst="line">
            <a:avLst/>
          </a:prstGeom>
          <a:ln w="539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318CF8-8BAB-426F-B12D-B4EDD4B3560D}"/>
              </a:ext>
            </a:extLst>
          </p:cNvPr>
          <p:cNvCxnSpPr>
            <a:cxnSpLocks/>
          </p:cNvCxnSpPr>
          <p:nvPr/>
        </p:nvCxnSpPr>
        <p:spPr>
          <a:xfrm>
            <a:off x="7237717" y="1112133"/>
            <a:ext cx="0" cy="349680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1C28A74-27AD-4283-ADB9-C75024198D39}"/>
              </a:ext>
            </a:extLst>
          </p:cNvPr>
          <p:cNvSpPr txBox="1"/>
          <p:nvPr/>
        </p:nvSpPr>
        <p:spPr>
          <a:xfrm>
            <a:off x="7426693" y="1068885"/>
            <a:ext cx="154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OP </a:t>
            </a:r>
            <a:r>
              <a:rPr lang="fi-FI" dirty="0" err="1"/>
              <a:t>Wealth</a:t>
            </a:r>
            <a:r>
              <a:rPr lang="fi-FI" dirty="0"/>
              <a:t> API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B82460-67FB-458A-B9E1-5E41A15944CE}"/>
              </a:ext>
            </a:extLst>
          </p:cNvPr>
          <p:cNvSpPr txBox="1"/>
          <p:nvPr/>
        </p:nvSpPr>
        <p:spPr>
          <a:xfrm>
            <a:off x="812709" y="785928"/>
            <a:ext cx="184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App</a:t>
            </a:r>
            <a:endParaRPr lang="fi-FI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AB8387-0E79-4021-B582-E05EBAF7F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693" y="691587"/>
            <a:ext cx="301955" cy="33620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58F7E0-3FEE-4A8D-93B8-29B916C8A25B}"/>
              </a:ext>
            </a:extLst>
          </p:cNvPr>
          <p:cNvCxnSpPr>
            <a:cxnSpLocks/>
          </p:cNvCxnSpPr>
          <p:nvPr/>
        </p:nvCxnSpPr>
        <p:spPr>
          <a:xfrm>
            <a:off x="1199942" y="2030937"/>
            <a:ext cx="580607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E7D5B84-7FDC-4DCC-9694-F593CA2A9C90}"/>
              </a:ext>
            </a:extLst>
          </p:cNvPr>
          <p:cNvSpPr txBox="1"/>
          <p:nvPr/>
        </p:nvSpPr>
        <p:spPr>
          <a:xfrm>
            <a:off x="1177085" y="1112133"/>
            <a:ext cx="53943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POST https://sandbox.apis.op-palvelut.fi/instruments/mgmt/v1/instruments/FI0009000681/orders</a:t>
            </a:r>
          </a:p>
          <a:p>
            <a:r>
              <a:rPr lang="en-US" sz="800" dirty="0"/>
              <a:t>{</a:t>
            </a:r>
          </a:p>
          <a:p>
            <a:r>
              <a:rPr lang="en-US" sz="800" dirty="0"/>
              <a:t>	"amount": 10,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accountNumber</a:t>
            </a:r>
            <a:r>
              <a:rPr lang="en-US" sz="800" dirty="0"/>
              <a:t>": "</a:t>
            </a:r>
            <a:r>
              <a:rPr lang="fi-FI" sz="800" dirty="0"/>
              <a:t>FI4859986910000280</a:t>
            </a:r>
            <a:r>
              <a:rPr lang="en-US" sz="800" dirty="0"/>
              <a:t>",</a:t>
            </a:r>
          </a:p>
          <a:p>
            <a:r>
              <a:rPr lang="en-US" sz="800" dirty="0"/>
              <a:t>	"custody": " 0000049833",</a:t>
            </a:r>
          </a:p>
          <a:p>
            <a:r>
              <a:rPr lang="en-US" sz="800" dirty="0"/>
              <a:t>	"type": "BUY"</a:t>
            </a:r>
          </a:p>
          <a:p>
            <a:r>
              <a:rPr lang="en-US" sz="800" dirty="0"/>
              <a:t>}</a:t>
            </a:r>
            <a:endParaRPr lang="fi-FI" sz="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C4394A-61AA-4E37-B199-0A5CAA7F70C2}"/>
              </a:ext>
            </a:extLst>
          </p:cNvPr>
          <p:cNvCxnSpPr>
            <a:cxnSpLocks/>
          </p:cNvCxnSpPr>
          <p:nvPr/>
        </p:nvCxnSpPr>
        <p:spPr>
          <a:xfrm flipH="1">
            <a:off x="1199942" y="2658509"/>
            <a:ext cx="580607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3888910-BC3A-45C5-86E3-03C7BDE1F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08" y="819051"/>
            <a:ext cx="301955" cy="33620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8D323B5-EA6E-4161-86BF-62F9FD79D3D7}"/>
              </a:ext>
            </a:extLst>
          </p:cNvPr>
          <p:cNvSpPr txBox="1"/>
          <p:nvPr/>
        </p:nvSpPr>
        <p:spPr>
          <a:xfrm>
            <a:off x="4928277" y="2186265"/>
            <a:ext cx="2910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{</a:t>
            </a:r>
          </a:p>
          <a:p>
            <a:r>
              <a:rPr lang="en-US" sz="800" dirty="0"/>
              <a:t>	"</a:t>
            </a:r>
            <a:r>
              <a:rPr lang="en-US" sz="800" dirty="0" err="1"/>
              <a:t>orderIdentifier</a:t>
            </a:r>
            <a:r>
              <a:rPr lang="en-US" sz="800" dirty="0"/>
              <a:t>": "584102076850"</a:t>
            </a:r>
          </a:p>
          <a:p>
            <a:r>
              <a:rPr lang="en-US" sz="800" dirty="0"/>
              <a:t>}</a:t>
            </a:r>
            <a:endParaRPr lang="fi-FI" sz="8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CD118BB-4CD9-44BD-B9B5-58344B8649AF}"/>
              </a:ext>
            </a:extLst>
          </p:cNvPr>
          <p:cNvCxnSpPr>
            <a:cxnSpLocks/>
          </p:cNvCxnSpPr>
          <p:nvPr/>
        </p:nvCxnSpPr>
        <p:spPr>
          <a:xfrm>
            <a:off x="1242670" y="3270355"/>
            <a:ext cx="580607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57C1896-1A04-4C75-9CF9-84F527CCBD5E}"/>
              </a:ext>
            </a:extLst>
          </p:cNvPr>
          <p:cNvSpPr txBox="1"/>
          <p:nvPr/>
        </p:nvSpPr>
        <p:spPr>
          <a:xfrm>
            <a:off x="1242670" y="3023798"/>
            <a:ext cx="53943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GET https://sandbox.apis.op-palvelut.fi/instruments/mgmt/v1/orders</a:t>
            </a:r>
            <a:endParaRPr lang="fi-FI" sz="800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E3C35BD-DC41-48BF-AEEE-CC4DB8D8658C}"/>
              </a:ext>
            </a:extLst>
          </p:cNvPr>
          <p:cNvCxnSpPr>
            <a:cxnSpLocks/>
          </p:cNvCxnSpPr>
          <p:nvPr/>
        </p:nvCxnSpPr>
        <p:spPr>
          <a:xfrm flipH="1">
            <a:off x="1247090" y="4797583"/>
            <a:ext cx="580607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B2248EB-D595-4F3E-B099-224C01C10592}"/>
              </a:ext>
            </a:extLst>
          </p:cNvPr>
          <p:cNvSpPr txBox="1"/>
          <p:nvPr/>
        </p:nvSpPr>
        <p:spPr>
          <a:xfrm>
            <a:off x="4604819" y="3240199"/>
            <a:ext cx="4064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[{</a:t>
            </a:r>
          </a:p>
          <a:p>
            <a:r>
              <a:rPr lang="en-US" sz="800" dirty="0"/>
              <a:t>	"currency": "EUR",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instrumentName</a:t>
            </a:r>
            <a:r>
              <a:rPr lang="en-US" sz="800" dirty="0"/>
              <a:t>": "NOKIA",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isinCode</a:t>
            </a:r>
            <a:r>
              <a:rPr lang="en-US" sz="800" dirty="0"/>
              <a:t>": "FI0009000681",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marketPlace</a:t>
            </a:r>
            <a:r>
              <a:rPr lang="en-US" sz="800" dirty="0"/>
              <a:t>": “HEL",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orderIdentifier</a:t>
            </a:r>
            <a:r>
              <a:rPr lang="en-US" sz="800" dirty="0"/>
              <a:t>": " 584102076850",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purchasedInstruments</a:t>
            </a:r>
            <a:r>
              <a:rPr lang="en-US" sz="800" dirty="0"/>
              <a:t>": “10",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staus</a:t>
            </a:r>
            <a:r>
              <a:rPr lang="en-US" sz="800" dirty="0"/>
              <a:t>": "ACTUALIZED",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totalAmount</a:t>
            </a:r>
            <a:r>
              <a:rPr lang="en-US" sz="800" dirty="0"/>
              <a:t>": “50.1",</a:t>
            </a:r>
          </a:p>
          <a:p>
            <a:r>
              <a:rPr lang="en-US" sz="800" dirty="0"/>
              <a:t>	"type": "BUY",</a:t>
            </a:r>
          </a:p>
          <a:p>
            <a:r>
              <a:rPr lang="en-US" sz="800" dirty="0"/>
              <a:t>	"value": “4.91"</a:t>
            </a:r>
          </a:p>
          <a:p>
            <a:r>
              <a:rPr lang="en-US" sz="800" dirty="0"/>
              <a:t>},….]</a:t>
            </a:r>
            <a:endParaRPr lang="fi-FI" sz="800" dirty="0"/>
          </a:p>
        </p:txBody>
      </p:sp>
    </p:spTree>
    <p:extLst>
      <p:ext uri="{BB962C8B-B14F-4D97-AF65-F5344CB8AC3E}">
        <p14:creationId xmlns:p14="http://schemas.microsoft.com/office/powerpoint/2010/main" val="1947705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D8F32-13FB-4561-9D0E-FD42C232E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Basic </a:t>
            </a:r>
            <a:r>
              <a:rPr lang="fi-FI" dirty="0" err="1"/>
              <a:t>use</a:t>
            </a:r>
            <a:r>
              <a:rPr lang="fi-FI" dirty="0"/>
              <a:t> case in API.. Holdings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7B7FFB-AA9B-4DDD-8A46-E79EE8D95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6</a:t>
            </a:fld>
            <a:endParaRPr lang="fi-FI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0F94A7F-048C-4247-85B8-EBC5D1F6A92B}"/>
              </a:ext>
            </a:extLst>
          </p:cNvPr>
          <p:cNvCxnSpPr>
            <a:cxnSpLocks/>
          </p:cNvCxnSpPr>
          <p:nvPr/>
        </p:nvCxnSpPr>
        <p:spPr>
          <a:xfrm>
            <a:off x="991251" y="1243923"/>
            <a:ext cx="0" cy="3496800"/>
          </a:xfrm>
          <a:prstGeom prst="line">
            <a:avLst/>
          </a:prstGeom>
          <a:ln w="539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318CF8-8BAB-426F-B12D-B4EDD4B3560D}"/>
              </a:ext>
            </a:extLst>
          </p:cNvPr>
          <p:cNvCxnSpPr>
            <a:cxnSpLocks/>
          </p:cNvCxnSpPr>
          <p:nvPr/>
        </p:nvCxnSpPr>
        <p:spPr>
          <a:xfrm>
            <a:off x="7237717" y="1112133"/>
            <a:ext cx="0" cy="349680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1C28A74-27AD-4283-ADB9-C75024198D39}"/>
              </a:ext>
            </a:extLst>
          </p:cNvPr>
          <p:cNvSpPr txBox="1"/>
          <p:nvPr/>
        </p:nvSpPr>
        <p:spPr>
          <a:xfrm>
            <a:off x="7282698" y="1029229"/>
            <a:ext cx="154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OP </a:t>
            </a:r>
            <a:r>
              <a:rPr lang="fi-FI" dirty="0" err="1"/>
              <a:t>Wealth</a:t>
            </a:r>
            <a:r>
              <a:rPr lang="fi-FI" dirty="0"/>
              <a:t> API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B82460-67FB-458A-B9E1-5E41A15944CE}"/>
              </a:ext>
            </a:extLst>
          </p:cNvPr>
          <p:cNvSpPr txBox="1"/>
          <p:nvPr/>
        </p:nvSpPr>
        <p:spPr>
          <a:xfrm>
            <a:off x="812709" y="832224"/>
            <a:ext cx="184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App</a:t>
            </a:r>
            <a:endParaRPr lang="fi-FI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AB8387-0E79-4021-B582-E05EBAF7F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739" y="694687"/>
            <a:ext cx="301955" cy="33620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58F7E0-3FEE-4A8D-93B8-29B916C8A25B}"/>
              </a:ext>
            </a:extLst>
          </p:cNvPr>
          <p:cNvCxnSpPr>
            <a:cxnSpLocks/>
          </p:cNvCxnSpPr>
          <p:nvPr/>
        </p:nvCxnSpPr>
        <p:spPr>
          <a:xfrm>
            <a:off x="1199942" y="1550716"/>
            <a:ext cx="580607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E7D5B84-7FDC-4DCC-9694-F593CA2A9C90}"/>
              </a:ext>
            </a:extLst>
          </p:cNvPr>
          <p:cNvSpPr txBox="1"/>
          <p:nvPr/>
        </p:nvSpPr>
        <p:spPr>
          <a:xfrm>
            <a:off x="1177085" y="1279971"/>
            <a:ext cx="5394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GET https://sandbox.apis.op-palvelut.fi/holdings/info/v1/holdings</a:t>
            </a:r>
          </a:p>
          <a:p>
            <a:r>
              <a:rPr lang="en-US" sz="800" dirty="0"/>
              <a:t>	</a:t>
            </a:r>
            <a:endParaRPr lang="fi-FI" sz="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C4394A-61AA-4E37-B199-0A5CAA7F70C2}"/>
              </a:ext>
            </a:extLst>
          </p:cNvPr>
          <p:cNvCxnSpPr>
            <a:cxnSpLocks/>
          </p:cNvCxnSpPr>
          <p:nvPr/>
        </p:nvCxnSpPr>
        <p:spPr>
          <a:xfrm flipH="1">
            <a:off x="1177085" y="4506635"/>
            <a:ext cx="580607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3888910-BC3A-45C5-86E3-03C7BDE1F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08" y="819051"/>
            <a:ext cx="301955" cy="33620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8D323B5-EA6E-4161-86BF-62F9FD79D3D7}"/>
              </a:ext>
            </a:extLst>
          </p:cNvPr>
          <p:cNvSpPr txBox="1"/>
          <p:nvPr/>
        </p:nvSpPr>
        <p:spPr>
          <a:xfrm>
            <a:off x="4698033" y="1672148"/>
            <a:ext cx="291018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"</a:t>
            </a:r>
            <a:r>
              <a:rPr lang="en-US" sz="800" dirty="0" err="1"/>
              <a:t>instrumentHoldings</a:t>
            </a:r>
            <a:r>
              <a:rPr lang="en-US" sz="800" dirty="0"/>
              <a:t>": [</a:t>
            </a:r>
          </a:p>
          <a:p>
            <a:r>
              <a:rPr lang="en-US" sz="800" dirty="0"/>
              <a:t>	{</a:t>
            </a:r>
          </a:p>
          <a:p>
            <a:r>
              <a:rPr lang="en-US" sz="800" dirty="0"/>
              <a:t>	“</a:t>
            </a:r>
            <a:r>
              <a:rPr lang="en-US" sz="800" dirty="0" err="1"/>
              <a:t>instrumentName</a:t>
            </a:r>
            <a:r>
              <a:rPr lang="en-US" sz="800" dirty="0"/>
              <a:t>": “NOKIA",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isinCode</a:t>
            </a:r>
            <a:r>
              <a:rPr lang="en-US" sz="800" dirty="0"/>
              <a:t>": " FI0009000681 ",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marketValue</a:t>
            </a:r>
            <a:r>
              <a:rPr lang="en-US" sz="800" dirty="0"/>
              <a:t>": 49149.1,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holdingsItem</a:t>
            </a:r>
            <a:r>
              <a:rPr lang="en-US" sz="800" dirty="0"/>
              <a:t>": [</a:t>
            </a:r>
          </a:p>
          <a:p>
            <a:r>
              <a:rPr lang="en-US" sz="800" dirty="0"/>
              <a:t>		{</a:t>
            </a:r>
          </a:p>
          <a:p>
            <a:r>
              <a:rPr lang="en-US" sz="800" dirty="0"/>
              <a:t>		"</a:t>
            </a:r>
            <a:r>
              <a:rPr lang="en-US" sz="800" dirty="0" err="1"/>
              <a:t>marketValue</a:t>
            </a:r>
            <a:r>
              <a:rPr lang="en-US" sz="800" dirty="0"/>
              <a:t>": 49.1,</a:t>
            </a:r>
          </a:p>
          <a:p>
            <a:r>
              <a:rPr lang="en-US" sz="800" dirty="0"/>
              <a:t>		"</a:t>
            </a:r>
            <a:r>
              <a:rPr lang="en-US" sz="800" dirty="0" err="1"/>
              <a:t>purchaseValue</a:t>
            </a:r>
            <a:r>
              <a:rPr lang="en-US" sz="800" dirty="0"/>
              <a:t>": 49.1</a:t>
            </a:r>
          </a:p>
          <a:p>
            <a:r>
              <a:rPr lang="en-US" sz="800" dirty="0"/>
              <a:t>		},</a:t>
            </a:r>
          </a:p>
          <a:p>
            <a:r>
              <a:rPr lang="en-US" sz="800" dirty="0"/>
              <a:t>		 {</a:t>
            </a:r>
          </a:p>
          <a:p>
            <a:r>
              <a:rPr lang="en-US" sz="800" dirty="0"/>
              <a:t>		"</a:t>
            </a:r>
            <a:r>
              <a:rPr lang="en-US" sz="800" dirty="0" err="1"/>
              <a:t>marketValue</a:t>
            </a:r>
            <a:r>
              <a:rPr lang="en-US" sz="800" dirty="0"/>
              <a:t>": 49100.0,</a:t>
            </a:r>
          </a:p>
          <a:p>
            <a:r>
              <a:rPr lang="en-US" sz="800" dirty="0"/>
              <a:t>		"</a:t>
            </a:r>
            <a:r>
              <a:rPr lang="en-US" sz="800" dirty="0" err="1"/>
              <a:t>purchaseValue</a:t>
            </a:r>
            <a:r>
              <a:rPr lang="en-US" sz="800" dirty="0"/>
              <a:t>": 7800.0</a:t>
            </a:r>
          </a:p>
          <a:p>
            <a:r>
              <a:rPr lang="en-US" sz="800" dirty="0"/>
              <a:t>		}, 	</a:t>
            </a:r>
          </a:p>
          <a:p>
            <a:r>
              <a:rPr lang="en-US" sz="800" dirty="0"/>
              <a:t>	],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changeOfValue</a:t>
            </a:r>
            <a:r>
              <a:rPr lang="en-US" sz="800" dirty="0"/>
              <a:t>": 41300.1,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purchaseValue</a:t>
            </a:r>
            <a:r>
              <a:rPr lang="en-US" sz="800" dirty="0"/>
              <a:t>": 7849.1,</a:t>
            </a:r>
          </a:p>
          <a:p>
            <a:r>
              <a:rPr lang="en-US" sz="800" dirty="0"/>
              <a:t>	"</a:t>
            </a:r>
            <a:r>
              <a:rPr lang="en-US" sz="800" dirty="0" err="1"/>
              <a:t>changeAsPercentage</a:t>
            </a:r>
            <a:r>
              <a:rPr lang="en-US" sz="800" dirty="0"/>
              <a:t>": 626.2</a:t>
            </a:r>
          </a:p>
          <a:p>
            <a:r>
              <a:rPr lang="en-US" sz="800" dirty="0"/>
              <a:t>	}</a:t>
            </a:r>
          </a:p>
          <a:p>
            <a:r>
              <a:rPr lang="en-US" sz="800" dirty="0"/>
              <a:t>	],…</a:t>
            </a:r>
          </a:p>
          <a:p>
            <a:r>
              <a:rPr lang="en-US" sz="800" dirty="0"/>
              <a:t>}</a:t>
            </a:r>
            <a:endParaRPr lang="fi-FI" sz="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3141C7-E6C5-4890-A719-42BFE522F3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499" y="1959701"/>
            <a:ext cx="3075672" cy="239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67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D27FE-44D7-4318-83C1-040D789A7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External</a:t>
            </a:r>
            <a:r>
              <a:rPr lang="fi-FI" dirty="0"/>
              <a:t> market data </a:t>
            </a:r>
            <a:r>
              <a:rPr lang="fi-FI" dirty="0" err="1"/>
              <a:t>sources</a:t>
            </a:r>
            <a:r>
              <a:rPr lang="fi-FI" dirty="0"/>
              <a:t> </a:t>
            </a:r>
            <a:r>
              <a:rPr lang="fi-FI" dirty="0" err="1"/>
              <a:t>which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be</a:t>
            </a:r>
            <a:r>
              <a:rPr lang="fi-FI" dirty="0"/>
              <a:t> </a:t>
            </a:r>
            <a:r>
              <a:rPr lang="fi-FI" dirty="0" err="1"/>
              <a:t>combined</a:t>
            </a:r>
            <a:r>
              <a:rPr lang="fi-FI" dirty="0"/>
              <a:t> to </a:t>
            </a:r>
            <a:r>
              <a:rPr lang="fi-FI" dirty="0" err="1"/>
              <a:t>make</a:t>
            </a:r>
            <a:r>
              <a:rPr lang="fi-FI" dirty="0"/>
              <a:t> </a:t>
            </a:r>
            <a:r>
              <a:rPr lang="fi-FI" dirty="0" err="1"/>
              <a:t>these</a:t>
            </a:r>
            <a:r>
              <a:rPr lang="fi-FI" dirty="0"/>
              <a:t> </a:t>
            </a:r>
            <a:r>
              <a:rPr lang="fi-FI" dirty="0" err="1"/>
              <a:t>what</a:t>
            </a:r>
            <a:r>
              <a:rPr lang="fi-FI" dirty="0"/>
              <a:t> </a:t>
            </a:r>
            <a:r>
              <a:rPr lang="fi-FI" dirty="0" err="1"/>
              <a:t>if</a:t>
            </a:r>
            <a:r>
              <a:rPr lang="fi-FI" dirty="0"/>
              <a:t> </a:t>
            </a:r>
            <a:r>
              <a:rPr lang="fi-FI" dirty="0" err="1"/>
              <a:t>cases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9746-1C5D-4787-9FD8-FF30F2B93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Pure </a:t>
            </a:r>
            <a:r>
              <a:rPr lang="fi-FI" dirty="0" err="1"/>
              <a:t>trading</a:t>
            </a:r>
            <a:r>
              <a:rPr lang="fi-FI" dirty="0"/>
              <a:t> </a:t>
            </a:r>
            <a:r>
              <a:rPr lang="fi-FI" dirty="0" err="1"/>
              <a:t>information</a:t>
            </a:r>
            <a:r>
              <a:rPr lang="fi-FI" dirty="0"/>
              <a:t> </a:t>
            </a:r>
            <a:r>
              <a:rPr lang="fi-FI" dirty="0" err="1"/>
              <a:t>APIs</a:t>
            </a:r>
            <a:endParaRPr lang="fi-FI" dirty="0"/>
          </a:p>
          <a:p>
            <a:pPr lvl="1"/>
            <a:r>
              <a:rPr lang="fi-FI" dirty="0"/>
              <a:t>https://iextrading.com/developer/</a:t>
            </a:r>
          </a:p>
          <a:p>
            <a:pPr lvl="1"/>
            <a:r>
              <a:rPr lang="fi-FI" dirty="0">
                <a:hlinkClick r:id="rId2"/>
              </a:rPr>
              <a:t>https://www.alphavantage.co/</a:t>
            </a:r>
            <a:endParaRPr lang="fi-FI" dirty="0"/>
          </a:p>
          <a:p>
            <a:pPr lvl="1"/>
            <a:r>
              <a:rPr lang="fi-FI" dirty="0">
                <a:hlinkClick r:id="rId3"/>
              </a:rPr>
              <a:t>https://blog.rapidapi.com/best-finance-apis/</a:t>
            </a:r>
            <a:endParaRPr lang="fi-FI" dirty="0"/>
          </a:p>
          <a:p>
            <a:r>
              <a:rPr lang="fi-FI" dirty="0"/>
              <a:t>News </a:t>
            </a:r>
            <a:r>
              <a:rPr lang="fi-FI" dirty="0" err="1"/>
              <a:t>APIs</a:t>
            </a:r>
            <a:endParaRPr lang="fi-FI" dirty="0"/>
          </a:p>
          <a:p>
            <a:pPr lvl="1"/>
            <a:r>
              <a:rPr lang="fi-FI" dirty="0">
                <a:hlinkClick r:id="rId4"/>
              </a:rPr>
              <a:t>https://www.xignite.com/Product/xignitenews/1#/productoverview</a:t>
            </a:r>
            <a:endParaRPr lang="fi-FI" dirty="0"/>
          </a:p>
          <a:p>
            <a:pPr lvl="1"/>
            <a:endParaRPr lang="fi-FI" dirty="0"/>
          </a:p>
          <a:p>
            <a:endParaRPr lang="fi-FI" dirty="0"/>
          </a:p>
          <a:p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FBD64B-C6C7-4FDA-B804-A0ED31BDA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C310-412D-4841-958B-3949C676B8F0}" type="slidenum">
              <a:rPr lang="fi-FI" smtClean="0"/>
              <a:t>7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37050229"/>
      </p:ext>
    </p:extLst>
  </p:cSld>
  <p:clrMapOvr>
    <a:masterClrMapping/>
  </p:clrMapOvr>
</p:sld>
</file>

<file path=ppt/theme/theme1.xml><?xml version="1.0" encoding="utf-8"?>
<a:theme xmlns:a="http://schemas.openxmlformats.org/drawingml/2006/main" name="1_OP">
  <a:themeElements>
    <a:clrScheme name="OP_värit2017">
      <a:dk1>
        <a:srgbClr val="6E6E6E"/>
      </a:dk1>
      <a:lt1>
        <a:srgbClr val="FFFFFF"/>
      </a:lt1>
      <a:dk2>
        <a:srgbClr val="323232"/>
      </a:dk2>
      <a:lt2>
        <a:srgbClr val="DCDCDC"/>
      </a:lt2>
      <a:accent1>
        <a:srgbClr val="FF6A10"/>
      </a:accent1>
      <a:accent2>
        <a:srgbClr val="969696"/>
      </a:accent2>
      <a:accent3>
        <a:srgbClr val="DCDCDC"/>
      </a:accent3>
      <a:accent4>
        <a:srgbClr val="6E6E6E"/>
      </a:accent4>
      <a:accent5>
        <a:srgbClr val="D00000"/>
      </a:accent5>
      <a:accent6>
        <a:srgbClr val="FFB900"/>
      </a:accent6>
      <a:hlink>
        <a:srgbClr val="464646"/>
      </a:hlink>
      <a:folHlink>
        <a:srgbClr val="464646"/>
      </a:folHlink>
    </a:clrScheme>
    <a:fontScheme name="OP">
      <a:majorFont>
        <a:latin typeface="OP Chevin Pro Light"/>
        <a:ea typeface=""/>
        <a:cs typeface=""/>
      </a:majorFont>
      <a:minorFont>
        <a:latin typeface="OP Chevin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2"/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Esitys1" id="{6DAB7340-CEC7-408B-B11A-BE6697AD7145}" vid="{4FC37E20-B0A9-4E73-A97C-C25322FF20B7}"/>
    </a:ext>
  </a:extLst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OP peruspohja</Template>
  <TotalTime>113</TotalTime>
  <Words>469</Words>
  <Application>Microsoft Office PowerPoint</Application>
  <PresentationFormat>On-screen Show (16:9)</PresentationFormat>
  <Paragraphs>99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OP Chevin Pro Light</vt:lpstr>
      <vt:lpstr>Arial</vt:lpstr>
      <vt:lpstr>1_OP</vt:lpstr>
      <vt:lpstr>Wealth APIs in Ultrahack</vt:lpstr>
      <vt:lpstr>Our APIs in Wealth</vt:lpstr>
      <vt:lpstr>Few words about the domain..</vt:lpstr>
      <vt:lpstr>Basic use case in API.. Setup customer</vt:lpstr>
      <vt:lpstr>Basic use case in API.. Start trading</vt:lpstr>
      <vt:lpstr>Basic use case in API.. Holdings</vt:lpstr>
      <vt:lpstr>External market data sources which can be combined to make these what if cases</vt:lpstr>
    </vt:vector>
  </TitlesOfParts>
  <Company>OP-Pohjola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Wealth APIs</dc:title>
  <dc:creator>Johansson Tomi</dc:creator>
  <cp:lastModifiedBy>Johansson Tomi</cp:lastModifiedBy>
  <cp:revision>13</cp:revision>
  <dcterms:created xsi:type="dcterms:W3CDTF">2018-10-30T06:39:13Z</dcterms:created>
  <dcterms:modified xsi:type="dcterms:W3CDTF">2018-10-30T08:32:48Z</dcterms:modified>
</cp:coreProperties>
</file>

<file path=docProps/thumbnail.jpeg>
</file>